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9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10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1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2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3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4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5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6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4" r:id="rId3"/>
    <p:sldMasterId id="2147483681" r:id="rId4"/>
    <p:sldMasterId id="2147483688" r:id="rId5"/>
    <p:sldMasterId id="2147483695" r:id="rId6"/>
    <p:sldMasterId id="2147483707" r:id="rId7"/>
    <p:sldMasterId id="2147483720" r:id="rId8"/>
    <p:sldMasterId id="2147483722" r:id="rId9"/>
    <p:sldMasterId id="2147483738" r:id="rId10"/>
    <p:sldMasterId id="2147483747" r:id="rId11"/>
    <p:sldMasterId id="2147483754" r:id="rId12"/>
    <p:sldMasterId id="2147483762" r:id="rId13"/>
    <p:sldMasterId id="2147483773" r:id="rId14"/>
    <p:sldMasterId id="2147483783" r:id="rId15"/>
    <p:sldMasterId id="2147483798" r:id="rId16"/>
    <p:sldMasterId id="2147483814" r:id="rId17"/>
  </p:sldMasterIdLst>
  <p:notesMasterIdLst>
    <p:notesMasterId r:id="rId26"/>
  </p:notesMasterIdLst>
  <p:sldIdLst>
    <p:sldId id="334" r:id="rId18"/>
    <p:sldId id="381" r:id="rId19"/>
    <p:sldId id="446" r:id="rId20"/>
    <p:sldId id="361" r:id="rId21"/>
    <p:sldId id="444" r:id="rId22"/>
    <p:sldId id="445" r:id="rId23"/>
    <p:sldId id="447" r:id="rId24"/>
    <p:sldId id="375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242"/>
    <a:srgbClr val="F97FED"/>
    <a:srgbClr val="FFE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9"/>
    <p:restoredTop sz="94163"/>
  </p:normalViewPr>
  <p:slideViewPr>
    <p:cSldViewPr>
      <p:cViewPr varScale="1">
        <p:scale>
          <a:sx n="73" d="100"/>
          <a:sy n="73" d="100"/>
        </p:scale>
        <p:origin x="100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24757-BDF7-4B9F-9211-3752CB0F5C8E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B30CE-4B73-4AAA-B4BE-5C8C648E6F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958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661F7AA-D29B-44F5-8FBC-6F2ED5BBEC94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7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3B30CE-4B73-4AAA-B4BE-5C8C648E6F3B}" type="slidenum">
              <a:rPr lang="de-DE" smtClean="0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45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8"/>
            <a:ext cx="86998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2069" y="1535113"/>
            <a:ext cx="42753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2069" y="2174875"/>
            <a:ext cx="42753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69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769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21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36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85728"/>
            <a:ext cx="869986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22069" y="1571612"/>
            <a:ext cx="8699861" cy="443730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1947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2069" y="533400"/>
            <a:ext cx="8699861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742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881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73875" y="6462713"/>
            <a:ext cx="2128838" cy="4714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C40C193B-9A4F-FB45-835F-FD3A269B73E1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82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1CEDC0D9-F466-DE45-808B-B3F8D7CB7DC7}" type="datetimeFigureOut">
              <a:rPr lang="de-DE" smtClean="0">
                <a:solidFill>
                  <a:srgbClr val="000000"/>
                </a:solidFill>
              </a:rPr>
              <a:pPr/>
              <a:t>19.11.2018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C40C193B-9A4F-FB45-835F-FD3A269B73E1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306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7" y="488949"/>
            <a:ext cx="8435975" cy="4768851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1350" smtClean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1"/>
          </a:xfrm>
        </p:spPr>
        <p:txBody>
          <a:bodyPr anchor="ctr" anchorCtr="1"/>
          <a:lstStyle>
            <a:lvl1pPr algn="ctr">
              <a:defRPr sz="3075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2475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2625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143626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05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05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7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05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05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05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050" dirty="0" smtClean="0">
                <a:solidFill>
                  <a:srgbClr val="FFFFFF"/>
                </a:solidFill>
              </a:rPr>
              <a:t>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426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9"/>
            <a:ext cx="86998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2071" y="1535113"/>
            <a:ext cx="4275319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2071" y="2174875"/>
            <a:ext cx="4275319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6906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7690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817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58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85728"/>
            <a:ext cx="869986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22071" y="1571613"/>
            <a:ext cx="8699861" cy="4437303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62310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2071" y="533400"/>
            <a:ext cx="8699861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9413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 sz="1350">
              <a:solidFill>
                <a:srgbClr val="00000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7" y="528639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538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/>
        </p:nvCxnSpPr>
        <p:spPr>
          <a:xfrm>
            <a:off x="0" y="514351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AE44BF7-1FE9-074E-BBE6-5FF09093A572}" type="datetimeFigureOut">
              <a:rPr lang="de-DE" smtClean="0">
                <a:solidFill>
                  <a:srgbClr val="000000"/>
                </a:solidFill>
              </a:rPr>
              <a:pPr/>
              <a:t>19.11.2018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1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4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F755ACA-A76B-384F-A3E2-F1A61249475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17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1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257175" indent="-257175">
              <a:buClr>
                <a:schemeClr val="tx1"/>
              </a:buClr>
              <a:buSzPct val="75000"/>
              <a:buFont typeface="Arial" charset="0"/>
              <a:buChar char="•"/>
              <a:defRPr sz="1800"/>
            </a:lvl1pPr>
            <a:lvl2pPr marL="557213" indent="-214313">
              <a:buClr>
                <a:schemeClr val="tx1"/>
              </a:buClr>
              <a:buSzPct val="75000"/>
              <a:buFont typeface="Arial" charset="0"/>
              <a:buChar char="•"/>
              <a:defRPr sz="1500"/>
            </a:lvl2pPr>
            <a:lvl3pPr marL="857250" indent="-171450">
              <a:buClr>
                <a:schemeClr val="tx1"/>
              </a:buClr>
              <a:buSzPct val="75000"/>
              <a:buFont typeface="Arial" charset="0"/>
              <a:buChar char="•"/>
              <a:defRPr sz="1350"/>
            </a:lvl3pPr>
            <a:lvl4pPr marL="1200150" indent="-171450">
              <a:buClr>
                <a:schemeClr val="tx1"/>
              </a:buClr>
              <a:buSzPct val="75000"/>
              <a:buFont typeface="Arial" charset="0"/>
              <a:buChar char="•"/>
              <a:defRPr sz="1200"/>
            </a:lvl4pPr>
            <a:lvl5pPr marL="1543050" indent="-171450">
              <a:buClr>
                <a:schemeClr val="tx1"/>
              </a:buClr>
              <a:buSzPct val="75000"/>
              <a:buFont typeface="Arial" charset="0"/>
              <a:buChar char="•"/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 marL="257175" indent="-257175">
              <a:buClr>
                <a:schemeClr val="tx1"/>
              </a:buClr>
              <a:buSzPct val="75000"/>
              <a:buFont typeface="Arial" charset="0"/>
              <a:buChar char="•"/>
              <a:defRPr sz="1800"/>
            </a:lvl1pPr>
            <a:lvl2pPr marL="557213" indent="-214313">
              <a:buClr>
                <a:schemeClr val="tx1"/>
              </a:buClr>
              <a:buSzPct val="75000"/>
              <a:buFont typeface="Arial" charset="0"/>
              <a:buChar char="•"/>
              <a:defRPr sz="1500"/>
            </a:lvl2pPr>
            <a:lvl3pPr marL="857250" indent="-171450">
              <a:buClr>
                <a:schemeClr val="tx1"/>
              </a:buClr>
              <a:buSzPct val="75000"/>
              <a:buFont typeface="Arial" charset="0"/>
              <a:buChar char="•"/>
              <a:defRPr sz="1350"/>
            </a:lvl3pPr>
            <a:lvl4pPr marL="1200150" indent="-171450">
              <a:buClr>
                <a:schemeClr val="tx1"/>
              </a:buClr>
              <a:buSzPct val="75000"/>
              <a:buFont typeface="Arial" charset="0"/>
              <a:buChar char="•"/>
              <a:defRPr sz="1200"/>
            </a:lvl4pPr>
            <a:lvl5pPr marL="1543050" indent="-171450">
              <a:buClr>
                <a:schemeClr val="tx1"/>
              </a:buClr>
              <a:buSzPct val="75000"/>
              <a:buFont typeface="Arial" charset="0"/>
              <a:buChar char="•"/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421375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1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86762386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7910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 userDrawn="1"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 userDrawn="1"/>
        </p:nvCxnSpPr>
        <p:spPr>
          <a:xfrm>
            <a:off x="0" y="514351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4A0D3D2-CD43-5245-84E2-771EE06064DC}" type="datetime1">
              <a:rPr lang="en-US" altLang="de-DE">
                <a:solidFill>
                  <a:srgbClr val="000000"/>
                </a:solidFill>
              </a:rPr>
              <a:pPr>
                <a:defRPr/>
              </a:pPr>
              <a:t>11/19/2018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1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ViZn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4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398666B-04BA-B94D-AF32-9F336EB1CCD4}" type="slidenum">
              <a:rPr lang="en-US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4554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1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054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73378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280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7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8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8"/>
            <a:ext cx="86998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2069" y="1535113"/>
            <a:ext cx="42753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2069" y="2174875"/>
            <a:ext cx="42753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69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769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781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292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85728"/>
            <a:ext cx="869986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22069" y="1571612"/>
            <a:ext cx="8699861" cy="443730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79287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2069" y="533400"/>
            <a:ext cx="8699861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3177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0800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73875" y="6462713"/>
            <a:ext cx="2128838" cy="4714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F755ACA-A76B-384F-A3E2-F1A61249475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207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AE44BF7-1FE9-074E-BBE6-5FF09093A572}" type="datetimeFigureOut">
              <a:rPr lang="de-DE" smtClean="0">
                <a:solidFill>
                  <a:srgbClr val="000000"/>
                </a:solidFill>
              </a:rPr>
              <a:pPr/>
              <a:t>19.11.2018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F755ACA-A76B-384F-A3E2-F1A61249475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30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7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47217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4238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 userDrawn="1"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 userDrawn="1"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4A0D3D2-CD43-5245-84E2-771EE06064DC}" type="datetime1">
              <a:rPr lang="en-US" altLang="de-DE">
                <a:solidFill>
                  <a:srgbClr val="000000"/>
                </a:solidFill>
              </a:rPr>
              <a:pPr>
                <a:defRPr/>
              </a:pPr>
              <a:t>11/19/2018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ViZn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398666B-04BA-B94D-AF32-9F336EB1CCD4}" type="slidenum">
              <a:rPr lang="en-US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3334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7500648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02697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346520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</a:rPr>
              <a:t> (1998-2013)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39988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391212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74020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18304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07167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8"/>
            <a:ext cx="8699862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7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7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4046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3635375" y="6165850"/>
            <a:ext cx="5508625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r">
              <a:defRPr/>
            </a:pP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Hans-Josef Fell</a:t>
            </a:r>
          </a:p>
          <a:p>
            <a:pPr lvl="1" algn="r">
              <a:defRPr/>
            </a:pP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of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(1998-2013)</a:t>
            </a:r>
          </a:p>
          <a:p>
            <a:pPr lvl="1" algn="r">
              <a:defRPr/>
            </a:pP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of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12787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5131" y="274638"/>
            <a:ext cx="86998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5131" y="1535113"/>
            <a:ext cx="4262257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35131" y="2174875"/>
            <a:ext cx="426225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89969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8996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152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3279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5131" y="285728"/>
            <a:ext cx="8686800" cy="1143000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35131" y="1571612"/>
            <a:ext cx="8686799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27918807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2069" y="533400"/>
            <a:ext cx="8699862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0888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2069" y="1600200"/>
            <a:ext cx="4273731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273731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35592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4346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ABEDC1E7-9FB1-434C-8A87-8A9692D16A83}" type="datetimeFigureOut">
              <a:rPr lang="de-DE" smtClean="0">
                <a:solidFill>
                  <a:srgbClr val="000000"/>
                </a:solidFill>
              </a:rPr>
              <a:pPr/>
              <a:t>19.11.2018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B1E433DE-37A0-9343-B6F8-45DB160295A0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104775" y="6597650"/>
            <a:ext cx="2897188" cy="469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73875" y="6462713"/>
            <a:ext cx="2128838" cy="4714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285682A-D58E-2B4B-AB6E-8D2DF10E4F5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765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mtClean="0">
              <a:solidFill>
                <a:srgbClr val="000000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7215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7696200" cy="11430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43063"/>
            <a:ext cx="7696200" cy="4038600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600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22832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1586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561805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32117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593891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 userDrawn="1"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51619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 userDrawn="1"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 userDrawn="1"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A3E5C7D-A223-4209-915E-06F05D0A9D35}" type="datetime1">
              <a:rPr lang="en-US" altLang="de-DE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11/19/2018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ViZn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E224666-0995-44E0-80E4-3936B92CFFF1}" type="slidenum">
              <a:rPr lang="en-US" altLang="de-DE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25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104775" y="6597650"/>
            <a:ext cx="2897188" cy="469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73875" y="6462713"/>
            <a:ext cx="2128838" cy="4714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288004-B90B-4358-9C46-A459715412A2}" type="slidenum">
              <a:rPr lang="de-DE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9100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4310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0135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ext +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457200" y="1154010"/>
            <a:ext cx="8229600" cy="3168473"/>
          </a:xfrm>
          <a:prstGeom prst="rect">
            <a:avLst/>
          </a:prstGeom>
        </p:spPr>
        <p:txBody>
          <a:bodyPr vert="horz" anchor="ctr" anchorCtr="0"/>
          <a:lstStyle>
            <a:lvl1pPr>
              <a:lnSpc>
                <a:spcPts val="6540"/>
              </a:lnSpc>
              <a:spcBef>
                <a:spcPts val="0"/>
              </a:spcBef>
              <a:defRPr sz="7200" cap="all" baseline="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perustyylejä naps.</a:t>
            </a:r>
            <a:endParaRPr lang="fi-FI" dirty="0"/>
          </a:p>
        </p:txBody>
      </p:sp>
      <p:sp>
        <p:nvSpPr>
          <p:cNvPr id="4" name="Tekstin paikkamerkki 5"/>
          <p:cNvSpPr>
            <a:spLocks noGrp="1"/>
          </p:cNvSpPr>
          <p:nvPr>
            <p:ph type="body" sz="quarter" idx="10" hasCustomPrompt="1"/>
          </p:nvPr>
        </p:nvSpPr>
        <p:spPr>
          <a:xfrm>
            <a:off x="7410021" y="6008003"/>
            <a:ext cx="1269953" cy="395971"/>
          </a:xfrm>
          <a:prstGeom prst="rect">
            <a:avLst/>
          </a:prstGeom>
        </p:spPr>
        <p:txBody>
          <a:bodyPr vert="horz" anchor="ctr" anchorCtr="0"/>
          <a:lstStyle>
            <a:lvl1pPr marL="0" indent="0" algn="r">
              <a:buNone/>
              <a:defRPr sz="1400">
                <a:solidFill>
                  <a:srgbClr val="140F25"/>
                </a:solidFill>
              </a:defRPr>
            </a:lvl1pPr>
          </a:lstStyle>
          <a:p>
            <a:pPr lvl="0"/>
            <a:r>
              <a:rPr lang="fi-FI" dirty="0" smtClean="0"/>
              <a:t>19.1.15</a:t>
            </a:r>
          </a:p>
        </p:txBody>
      </p:sp>
      <p:sp>
        <p:nvSpPr>
          <p:cNvPr id="5" name="Tekstin paikkamerkki 5"/>
          <p:cNvSpPr>
            <a:spLocks noGrp="1"/>
          </p:cNvSpPr>
          <p:nvPr>
            <p:ph type="body" sz="quarter" idx="11"/>
          </p:nvPr>
        </p:nvSpPr>
        <p:spPr>
          <a:xfrm>
            <a:off x="3989086" y="6008003"/>
            <a:ext cx="3188793" cy="395971"/>
          </a:xfrm>
          <a:prstGeom prst="rect">
            <a:avLst/>
          </a:prstGeom>
        </p:spPr>
        <p:txBody>
          <a:bodyPr vert="horz" anchor="ctr" anchorCtr="0"/>
          <a:lstStyle>
            <a:lvl1pPr marL="0" indent="0" algn="r">
              <a:buNone/>
              <a:defRPr sz="1400" baseline="0">
                <a:solidFill>
                  <a:srgbClr val="140F25"/>
                </a:solidFill>
              </a:defRPr>
            </a:lvl1pPr>
          </a:lstStyle>
          <a:p>
            <a:pPr lvl="0"/>
            <a:r>
              <a:rPr lang="fi-FI" dirty="0" smtClean="0"/>
              <a:t>Muokkaa tekstin perustyylejä napsauttamalla</a:t>
            </a:r>
          </a:p>
        </p:txBody>
      </p:sp>
      <p:sp>
        <p:nvSpPr>
          <p:cNvPr id="6" name="Tekstin paikkamerkki 5"/>
          <p:cNvSpPr>
            <a:spLocks noGrp="1"/>
          </p:cNvSpPr>
          <p:nvPr>
            <p:ph type="body" sz="quarter" idx="12"/>
          </p:nvPr>
        </p:nvSpPr>
        <p:spPr>
          <a:xfrm>
            <a:off x="3577716" y="4519652"/>
            <a:ext cx="5109084" cy="1146987"/>
          </a:xfrm>
          <a:prstGeom prst="rect">
            <a:avLst/>
          </a:prstGeom>
        </p:spPr>
        <p:txBody>
          <a:bodyPr vert="horz" anchor="t" anchorCtr="0"/>
          <a:lstStyle>
            <a:lvl1pPr marL="0" indent="0" algn="r">
              <a:buNone/>
              <a:defRPr sz="1600" b="1" baseline="0">
                <a:solidFill>
                  <a:srgbClr val="140F25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1114239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2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7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449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8"/>
            <a:ext cx="869986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22069" y="1535113"/>
            <a:ext cx="42753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2069" y="2174875"/>
            <a:ext cx="42753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769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769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33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198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85728"/>
            <a:ext cx="869986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22069" y="1571612"/>
            <a:ext cx="8699861" cy="443730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2248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22069" y="533400"/>
            <a:ext cx="8699861" cy="5410200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546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1632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AE44BF7-1FE9-074E-BBE6-5FF09093A572}" type="datetimeFigureOut">
              <a:rPr lang="de-DE" smtClean="0">
                <a:solidFill>
                  <a:srgbClr val="000000"/>
                </a:solidFill>
              </a:rPr>
              <a:pPr/>
              <a:t>19.11.2018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fld id="{7F755ACA-A76B-384F-A3E2-F1A61249475B}" type="slidenum">
              <a:rPr lang="de-DE" smtClean="0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33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3825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6577217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0861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 userDrawn="1"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 userDrawn="1"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4A0D3D2-CD43-5245-84E2-771EE06064DC}" type="datetime1">
              <a:rPr lang="en-US" altLang="de-DE">
                <a:solidFill>
                  <a:srgbClr val="000000"/>
                </a:solidFill>
              </a:rPr>
              <a:pPr>
                <a:defRPr/>
              </a:pPr>
              <a:t>11/19/2018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ViZn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1398666B-04BA-B94D-AF32-9F336EB1CCD4}" type="slidenum">
              <a:rPr lang="en-US" alt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6260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9387979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8400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9894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</a:rPr>
              <a:t> (1998-2013)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3913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7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3202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78180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948689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05739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069" y="274638"/>
            <a:ext cx="8699862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558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1807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5429250" y="6165304"/>
            <a:ext cx="3714750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00942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08037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14003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dirty="0" smtClean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0911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771800" y="6165304"/>
            <a:ext cx="6372200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smtClean="0">
                <a:solidFill>
                  <a:srgbClr val="FFFFFF"/>
                </a:solidFill>
              </a:rPr>
              <a:t>Hans-Josef Fell – Member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German </a:t>
            </a:r>
            <a:r>
              <a:rPr lang="de-DE" sz="14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400" baseline="0" dirty="0" smtClean="0">
                <a:solidFill>
                  <a:srgbClr val="FFFFFF"/>
                </a:solidFill>
              </a:rPr>
              <a:t> (1998-2013) </a:t>
            </a:r>
            <a:endParaRPr lang="de-DE" sz="1400" dirty="0" smtClean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President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baseline="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20127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861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089233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3801543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5906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85786" y="1571612"/>
            <a:ext cx="7696200" cy="4038600"/>
          </a:xfrm>
        </p:spPr>
        <p:txBody>
          <a:bodyPr/>
          <a:lstStyle/>
          <a:p>
            <a:pPr lvl="0"/>
            <a:r>
              <a:rPr lang="de-DE" noProof="0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1230756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58278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92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5" name="AutoShape 1027"/>
          <p:cNvSpPr>
            <a:spLocks noChangeArrowheads="1"/>
          </p:cNvSpPr>
          <p:nvPr userDrawn="1"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  <a:ea typeface="MS PGothic" panose="020B0600070205080204" pitchFamily="34" charset="-128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mtClean="0">
              <a:solidFill>
                <a:srgbClr val="000000"/>
              </a:solidFill>
              <a:latin typeface="Verdan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83379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 userDrawn="1"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7696200" cy="1143000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43063"/>
            <a:ext cx="7696200" cy="4038600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219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17643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8001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60000" y="1571612"/>
            <a:ext cx="7696200" cy="40386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 smtClean="0"/>
              <a:t>Diagramm durch Klicken auf Symbol hinzufügen</a:t>
            </a:r>
            <a:endParaRPr 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2672236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696200" cy="5410200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75000"/>
              <a:buFont typeface="Arial" charset="0"/>
              <a:buChar char="•"/>
              <a:defRPr sz="2400"/>
            </a:lvl1pPr>
            <a:lvl2pPr marL="742950" indent="-285750">
              <a:buClr>
                <a:schemeClr val="tx1"/>
              </a:buClr>
              <a:buSzPct val="75000"/>
              <a:buFont typeface="Arial" charset="0"/>
              <a:buChar char="•"/>
              <a:defRPr sz="2000"/>
            </a:lvl2pPr>
            <a:lvl3pPr marL="1143000" indent="-228600">
              <a:buClr>
                <a:schemeClr val="tx1"/>
              </a:buClr>
              <a:buSzPct val="75000"/>
              <a:buFont typeface="Arial" charset="0"/>
              <a:buChar char="•"/>
              <a:defRPr sz="1800"/>
            </a:lvl3pPr>
            <a:lvl4pPr marL="16002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4pPr>
            <a:lvl5pPr marL="2057400" indent="-228600">
              <a:buClr>
                <a:schemeClr val="tx1"/>
              </a:buClr>
              <a:buSzPct val="75000"/>
              <a:buFont typeface="Arial" charset="0"/>
              <a:buChar char="•"/>
              <a:defRPr sz="16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11768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 userDrawn="1"/>
        </p:nvSpPr>
        <p:spPr bwMode="auto">
          <a:xfrm>
            <a:off x="360363" y="360363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2800" smtClean="0">
                <a:solidFill>
                  <a:srgbClr val="008000"/>
                </a:solidFill>
                <a:latin typeface="Verdana" charset="0"/>
              </a:rPr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745220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2"/>
          <p:cNvSpPr>
            <a:spLocks noChangeShapeType="1"/>
          </p:cNvSpPr>
          <p:nvPr userDrawn="1"/>
        </p:nvSpPr>
        <p:spPr bwMode="auto">
          <a:xfrm>
            <a:off x="274638" y="800100"/>
            <a:ext cx="7332662" cy="0"/>
          </a:xfrm>
          <a:prstGeom prst="line">
            <a:avLst/>
          </a:prstGeom>
          <a:noFill/>
          <a:ln w="25400">
            <a:solidFill>
              <a:srgbClr val="283776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425" y="528638"/>
            <a:ext cx="17764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494810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/>
          <p:nvPr userDrawn="1"/>
        </p:nvSpPr>
        <p:spPr>
          <a:xfrm rot="10800000">
            <a:off x="0" y="6578600"/>
            <a:ext cx="9163050" cy="304800"/>
          </a:xfrm>
          <a:prstGeom prst="rect">
            <a:avLst/>
          </a:prstGeom>
          <a:gradFill flip="none" rotWithShape="1">
            <a:gsLst>
              <a:gs pos="2000">
                <a:schemeClr val="bg1"/>
              </a:gs>
              <a:gs pos="0">
                <a:schemeClr val="bg1"/>
              </a:gs>
              <a:gs pos="100000">
                <a:srgbClr val="086C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hangingPunct="0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" name="Straight Connector 6"/>
          <p:cNvCxnSpPr/>
          <p:nvPr userDrawn="1"/>
        </p:nvCxnSpPr>
        <p:spPr>
          <a:xfrm>
            <a:off x="0" y="514350"/>
            <a:ext cx="9144000" cy="0"/>
          </a:xfrm>
          <a:prstGeom prst="line">
            <a:avLst/>
          </a:prstGeom>
          <a:ln w="28575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0" descr="blu_logo_RGB_rz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0"/>
            <a:ext cx="12192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8292" y="23851"/>
            <a:ext cx="8911772" cy="457200"/>
          </a:xfrm>
          <a:effectLst/>
        </p:spPr>
        <p:txBody>
          <a:bodyPr/>
          <a:lstStyle>
            <a:lvl1pPr>
              <a:defRPr b="1" cap="none" spc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2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A3E5C7D-A223-4209-915E-06F05D0A9D35}" type="datetime1">
              <a:rPr lang="en-US" altLang="de-DE">
                <a:solidFill>
                  <a:srgbClr val="000000"/>
                </a:solidFill>
              </a:rPr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11/19/2018</a:t>
            </a:fld>
            <a:endParaRPr lang="en-US" altLang="de-DE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0" y="6629400"/>
            <a:ext cx="2895600" cy="215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ViZn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05325" y="6659563"/>
            <a:ext cx="1828800" cy="1984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E224666-0995-44E0-80E4-3936B92CFFF1}" type="slidenum">
              <a:rPr lang="en-US" altLang="de-DE">
                <a:solidFill>
                  <a:srgbClr val="000000"/>
                </a:solidFill>
              </a:rPr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182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xfrm>
            <a:off x="104775" y="6597650"/>
            <a:ext cx="2897188" cy="4699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873875" y="6462713"/>
            <a:ext cx="2128838" cy="4714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anose="020B0604020202020204" pitchFamily="34" charset="0"/>
                <a:ea typeface="MS PGothic" panose="020B0600070205080204" pitchFamily="34" charset="-128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288004-B90B-4358-9C46-A459715412A2}" type="slidenum">
              <a:rPr lang="de-DE">
                <a:solidFill>
                  <a:srgbClr val="000000"/>
                </a:solidFill>
              </a:rPr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803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26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AutoShape 1027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z="24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AutoShape 1028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de-DE" smtClean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5845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5846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620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  <p:sp>
        <p:nvSpPr>
          <p:cNvPr id="7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549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7.xml"/><Relationship Id="rId7" Type="http://schemas.openxmlformats.org/officeDocument/2006/relationships/theme" Target="../theme/theme11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theme" Target="../theme/theme13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2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theme" Target="../theme/theme17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</a:rPr>
              <a:t> (1998-2013)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147909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5429250" y="6165304"/>
            <a:ext cx="3714750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FFFFFF"/>
                </a:solidFill>
              </a:rPr>
              <a:t>Hans-Josef </a:t>
            </a:r>
            <a:r>
              <a:rPr lang="de-DE" sz="1400" dirty="0" smtClean="0">
                <a:solidFill>
                  <a:srgbClr val="FFFFFF"/>
                </a:solidFill>
              </a:rPr>
              <a:t>Fell – MdB (1998-2013)</a:t>
            </a:r>
            <a:endParaRPr lang="de-DE" sz="1400" dirty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4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5429250" y="6286500"/>
            <a:ext cx="3714750" cy="5715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Hans-Josef Fell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>
                <a:solidFill>
                  <a:srgbClr val="FFFFFF"/>
                </a:solidFill>
              </a:rPr>
              <a:t>www.hans-josef-fell.de</a:t>
            </a:r>
          </a:p>
        </p:txBody>
      </p:sp>
    </p:spTree>
    <p:extLst>
      <p:ext uri="{BB962C8B-B14F-4D97-AF65-F5344CB8AC3E}">
        <p14:creationId xmlns:p14="http://schemas.microsoft.com/office/powerpoint/2010/main" val="355788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</p:spTree>
    <p:extLst>
      <p:ext uri="{BB962C8B-B14F-4D97-AF65-F5344CB8AC3E}">
        <p14:creationId xmlns:p14="http://schemas.microsoft.com/office/powerpoint/2010/main" val="11693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000" y="285750"/>
            <a:ext cx="874193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000" y="1643063"/>
            <a:ext cx="8741931" cy="428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3944136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6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sz="1350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002" y="285751"/>
            <a:ext cx="874193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002" y="1643063"/>
            <a:ext cx="8741931" cy="42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05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05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05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05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366745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 Black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l"/>
        <a:defRPr sz="195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18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165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15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000" y="285750"/>
            <a:ext cx="874193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000" y="1643063"/>
            <a:ext cx="8741931" cy="428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71219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10" r:id="rId11"/>
    <p:sldLayoutId id="2147483811" r:id="rId12"/>
    <p:sldLayoutId id="2147483812" r:id="rId13"/>
    <p:sldLayoutId id="2147483813" r:id="rId1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</a:rPr>
              <a:t> (1998-2013)</a:t>
            </a:r>
          </a:p>
          <a:p>
            <a:pPr lvl="1"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285600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FFFFFF"/>
                </a:solidFill>
              </a:rPr>
              <a:t>Hans-Josef </a:t>
            </a:r>
            <a:r>
              <a:rPr lang="de-DE" sz="1400" dirty="0" smtClean="0">
                <a:solidFill>
                  <a:srgbClr val="FFFFFF"/>
                </a:solidFill>
              </a:rPr>
              <a:t>Fell – Member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German </a:t>
            </a:r>
            <a:r>
              <a:rPr lang="de-DE" sz="14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400" baseline="0" dirty="0" smtClean="0">
                <a:solidFill>
                  <a:srgbClr val="FFFFFF"/>
                </a:solidFill>
              </a:rPr>
              <a:t> (1998-2013) </a:t>
            </a:r>
            <a:endParaRPr lang="de-DE" sz="1400" dirty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President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baseline="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FFFFFF"/>
                </a:solidFill>
              </a:rPr>
              <a:t>Hans-Josef </a:t>
            </a:r>
            <a:r>
              <a:rPr lang="de-DE" sz="1400" dirty="0" smtClean="0">
                <a:solidFill>
                  <a:srgbClr val="FFFFFF"/>
                </a:solidFill>
              </a:rPr>
              <a:t>Fell – Member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German </a:t>
            </a:r>
            <a:r>
              <a:rPr lang="de-DE" sz="14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400" baseline="0" dirty="0" smtClean="0">
                <a:solidFill>
                  <a:srgbClr val="FFFFFF"/>
                </a:solidFill>
              </a:rPr>
              <a:t> (1998-2013) </a:t>
            </a:r>
            <a:endParaRPr lang="de-DE" sz="1400" dirty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President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baseline="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FFFFFF"/>
                </a:solidFill>
              </a:rPr>
              <a:t>Hans-Josef </a:t>
            </a:r>
            <a:r>
              <a:rPr lang="de-DE" sz="1400" dirty="0" smtClean="0">
                <a:solidFill>
                  <a:srgbClr val="FFFFFF"/>
                </a:solidFill>
              </a:rPr>
              <a:t>Fell – Member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German </a:t>
            </a:r>
            <a:r>
              <a:rPr lang="de-DE" sz="14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400" baseline="0" dirty="0" smtClean="0">
                <a:solidFill>
                  <a:srgbClr val="FFFFFF"/>
                </a:solidFill>
              </a:rPr>
              <a:t> (1998-2013) </a:t>
            </a:r>
            <a:endParaRPr lang="de-DE" sz="1400" dirty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President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baseline="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4"/>
          <p:cNvSpPr txBox="1">
            <a:spLocks/>
          </p:cNvSpPr>
          <p:nvPr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FFFFFF"/>
                </a:solidFill>
              </a:rPr>
              <a:t>Hans-Josef </a:t>
            </a:r>
            <a:r>
              <a:rPr lang="de-DE" sz="1400" dirty="0" smtClean="0">
                <a:solidFill>
                  <a:srgbClr val="FFFFFF"/>
                </a:solidFill>
              </a:rPr>
              <a:t>Fell – Member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German </a:t>
            </a:r>
            <a:r>
              <a:rPr lang="de-DE" sz="14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400" baseline="0" dirty="0" smtClean="0">
                <a:solidFill>
                  <a:srgbClr val="FFFFFF"/>
                </a:solidFill>
              </a:rPr>
              <a:t> (1998-2013) </a:t>
            </a:r>
            <a:endParaRPr lang="de-DE" sz="1400" dirty="0">
              <a:solidFill>
                <a:srgbClr val="FFFFFF"/>
              </a:solidFill>
            </a:endParaRP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 err="1" smtClean="0">
                <a:solidFill>
                  <a:srgbClr val="FFFFFF"/>
                </a:solidFill>
              </a:rPr>
              <a:t>President</a:t>
            </a:r>
            <a:r>
              <a:rPr lang="de-DE" sz="140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of</a:t>
            </a:r>
            <a:r>
              <a:rPr lang="de-DE" sz="1400" baseline="0" dirty="0" smtClean="0">
                <a:solidFill>
                  <a:srgbClr val="FFFFFF"/>
                </a:solidFill>
              </a:rPr>
              <a:t> </a:t>
            </a:r>
            <a:r>
              <a:rPr 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sz="1400" baseline="0" dirty="0" smtClean="0">
                <a:solidFill>
                  <a:srgbClr val="FFFFFF"/>
                </a:solidFill>
              </a:rPr>
              <a:t> Watch Group</a:t>
            </a:r>
            <a:endParaRPr lang="de-DE" sz="1400" dirty="0">
              <a:solidFill>
                <a:srgbClr val="FFFFFF"/>
              </a:solidFill>
            </a:endParaRPr>
          </a:p>
        </p:txBody>
      </p:sp>
      <p:sp>
        <p:nvSpPr>
          <p:cNvPr id="7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>
              <a:solidFill>
                <a:srgbClr val="FFFFFF"/>
              </a:solidFill>
            </a:endParaRPr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2555776" y="6165304"/>
            <a:ext cx="6588224" cy="692696"/>
          </a:xfrm>
          <a:prstGeom prst="rect">
            <a:avLst/>
          </a:prstGeom>
        </p:spPr>
        <p:txBody>
          <a:bodyPr/>
          <a:lstStyle/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Hans-Josef Fell</a:t>
            </a:r>
            <a:endParaRPr lang="de-DE" sz="1200" baseline="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smtClean="0">
                <a:solidFill>
                  <a:srgbClr val="FFFFFF"/>
                </a:solidFill>
              </a:rPr>
              <a:t>Member</a:t>
            </a:r>
            <a:r>
              <a:rPr lang="de-DE" sz="1200" baseline="0" dirty="0" smtClean="0">
                <a:solidFill>
                  <a:srgbClr val="FFFFFF"/>
                </a:solidFill>
              </a:rPr>
              <a:t>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of</a:t>
            </a:r>
            <a:r>
              <a:rPr lang="de-DE" sz="1200" baseline="0" dirty="0" smtClean="0">
                <a:solidFill>
                  <a:srgbClr val="FFFFFF"/>
                </a:solidFill>
              </a:rPr>
              <a:t> German </a:t>
            </a:r>
            <a:r>
              <a:rPr lang="de-DE" sz="1200" baseline="0" dirty="0" err="1" smtClean="0">
                <a:solidFill>
                  <a:srgbClr val="FFFFFF"/>
                </a:solidFill>
              </a:rPr>
              <a:t>Parliament</a:t>
            </a:r>
            <a:r>
              <a:rPr lang="de-DE" sz="1200" baseline="0" dirty="0" smtClean="0">
                <a:solidFill>
                  <a:srgbClr val="FFFFFF"/>
                </a:solidFill>
              </a:rPr>
              <a:t> (1998-2013)</a:t>
            </a:r>
            <a:endParaRPr lang="de-DE" sz="1200" dirty="0" smtClean="0">
              <a:solidFill>
                <a:srgbClr val="FFFFFF"/>
              </a:solidFill>
            </a:endParaRPr>
          </a:p>
          <a:p>
            <a:pPr lvl="1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dirty="0" err="1" smtClean="0">
                <a:solidFill>
                  <a:srgbClr val="FFFFFF"/>
                </a:solidFill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of</a:t>
            </a:r>
            <a:r>
              <a:rPr lang="de-DE" sz="1200" dirty="0" smtClean="0">
                <a:solidFill>
                  <a:srgbClr val="FFFFFF"/>
                </a:solidFill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</a:rPr>
              <a:t> Watch Group</a:t>
            </a:r>
          </a:p>
          <a:p>
            <a:pPr algn="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2069" y="285750"/>
            <a:ext cx="86998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2069" y="1643063"/>
            <a:ext cx="869986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4572000" y="6165850"/>
            <a:ext cx="457200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r">
              <a:defRPr/>
            </a:pP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Hans-Josef Fell</a:t>
            </a:r>
          </a:p>
          <a:p>
            <a:pPr lvl="1" algn="r">
              <a:defRPr/>
            </a:pP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Member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of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German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Parliament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(1998-2013)</a:t>
            </a:r>
          </a:p>
          <a:p>
            <a:pPr lvl="1" algn="r">
              <a:defRPr/>
            </a:pP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President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of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</a:t>
            </a:r>
            <a:r>
              <a:rPr lang="de-DE" sz="1200" dirty="0" err="1" smtClean="0">
                <a:solidFill>
                  <a:srgbClr val="FFFFFF"/>
                </a:solidFill>
                <a:ea typeface="ＭＳ Ｐゴシック" charset="0"/>
              </a:rPr>
              <a:t>Energy</a:t>
            </a:r>
            <a:r>
              <a:rPr lang="de-DE" sz="1200" dirty="0" smtClean="0">
                <a:solidFill>
                  <a:srgbClr val="FFFFFF"/>
                </a:solidFill>
                <a:ea typeface="ＭＳ Ｐゴシック" charset="0"/>
              </a:rPr>
              <a:t> Watch Group</a:t>
            </a:r>
          </a:p>
          <a:p>
            <a:pPr algn="r">
              <a:lnSpc>
                <a:spcPct val="120000"/>
              </a:lnSpc>
              <a:defRPr/>
            </a:pPr>
            <a:endParaRPr lang="de-DE" sz="1400" dirty="0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9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5" r:id="rId9"/>
    <p:sldLayoutId id="2147483706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85813" y="28575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643063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 userDrawn="1"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400" smtClean="0">
                <a:solidFill>
                  <a:srgbClr val="FFFFFF"/>
                </a:solidFill>
              </a:rPr>
              <a:t>Präsident der Energy Watch Group</a:t>
            </a:r>
          </a:p>
        </p:txBody>
      </p:sp>
    </p:spTree>
    <p:extLst>
      <p:ext uri="{BB962C8B-B14F-4D97-AF65-F5344CB8AC3E}">
        <p14:creationId xmlns:p14="http://schemas.microsoft.com/office/powerpoint/2010/main" val="155405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NCE_h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11" y="5216372"/>
            <a:ext cx="2589098" cy="132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6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43625"/>
            <a:ext cx="9144000" cy="71437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0000" y="285750"/>
            <a:ext cx="874193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0000" y="1643063"/>
            <a:ext cx="8741931" cy="428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1029" name="Fußzeilenplatzhalter 4"/>
          <p:cNvSpPr txBox="1">
            <a:spLocks/>
          </p:cNvSpPr>
          <p:nvPr/>
        </p:nvSpPr>
        <p:spPr bwMode="auto">
          <a:xfrm>
            <a:off x="5429250" y="6165850"/>
            <a:ext cx="3714750" cy="6921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Hans-Josef Fell – MdB (1998-2013)</a:t>
            </a:r>
          </a:p>
          <a:p>
            <a:pPr algn="r">
              <a:lnSpc>
                <a:spcPct val="120000"/>
              </a:lnSpc>
              <a:defRPr/>
            </a:pPr>
            <a:r>
              <a:rPr lang="de-DE" altLang="de-DE" sz="1400" dirty="0" smtClean="0">
                <a:solidFill>
                  <a:srgbClr val="FFFFFF"/>
                </a:solidFill>
              </a:rPr>
              <a:t>Präsident der </a:t>
            </a:r>
            <a:r>
              <a:rPr lang="de-DE" altLang="de-DE" sz="1400" dirty="0" err="1" smtClean="0">
                <a:solidFill>
                  <a:srgbClr val="FFFFFF"/>
                </a:solidFill>
              </a:rPr>
              <a:t>Energy</a:t>
            </a:r>
            <a:r>
              <a:rPr lang="de-DE" altLang="de-DE" sz="1400" dirty="0" smtClean="0">
                <a:solidFill>
                  <a:srgbClr val="FFFFFF"/>
                </a:solidFill>
              </a:rPr>
              <a:t> Watch Group</a:t>
            </a:r>
          </a:p>
        </p:txBody>
      </p:sp>
    </p:spTree>
    <p:extLst>
      <p:ext uri="{BB962C8B-B14F-4D97-AF65-F5344CB8AC3E}">
        <p14:creationId xmlns:p14="http://schemas.microsoft.com/office/powerpoint/2010/main" val="118069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MS PGothic" panose="020B0600070205080204" pitchFamily="34" charset="-128"/>
          <a:cs typeface="MS PGothic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charset="2"/>
        <a:buChar char="l"/>
        <a:defRPr sz="26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ea typeface="MS PGothic" panose="020B0600070205080204" pitchFamily="34" charset="-128"/>
          <a:cs typeface="MS PGothic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ergywatchgroup.org/wp-content/uploads/2018/01/FIT-Tender_Fell_PolicyPaper_EN_final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ns-josef-fell.de/" TargetMode="Externa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695325"/>
            <a:ext cx="8353425" cy="2376488"/>
          </a:xfrm>
        </p:spPr>
        <p:txBody>
          <a:bodyPr/>
          <a:lstStyle/>
          <a:p>
            <a:pPr eaLnBrk="1" hangingPunct="1"/>
            <a:r>
              <a:rPr lang="en-US" sz="3200" b="1" dirty="0"/>
              <a:t>Global Energy System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based </a:t>
            </a:r>
            <a:r>
              <a:rPr lang="en-US" sz="3200" b="1" dirty="0"/>
              <a:t>on 100% Renewable Energy </a:t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b="1" dirty="0" smtClean="0"/>
              <a:t>Policy Recommendations</a:t>
            </a:r>
            <a:endParaRPr lang="en-GB" altLang="de-DE" sz="2400" dirty="0" smtClean="0">
              <a:solidFill>
                <a:srgbClr val="0066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00438"/>
            <a:ext cx="6553200" cy="1905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altLang="de-DE" sz="2400" b="1" dirty="0" smtClean="0">
                <a:solidFill>
                  <a:srgbClr val="006600"/>
                </a:solidFill>
              </a:rPr>
              <a:t>CAN-Europe Webinar</a:t>
            </a:r>
          </a:p>
          <a:p>
            <a:pPr eaLnBrk="1" hangingPunct="1">
              <a:lnSpc>
                <a:spcPct val="80000"/>
              </a:lnSpc>
            </a:pPr>
            <a:r>
              <a:rPr lang="de-DE" altLang="de-DE" sz="2400" b="1" dirty="0" smtClean="0">
                <a:solidFill>
                  <a:srgbClr val="006600"/>
                </a:solidFill>
              </a:rPr>
              <a:t>20</a:t>
            </a:r>
            <a:r>
              <a:rPr lang="en-GB" altLang="de-DE" sz="2400" b="1" dirty="0" smtClean="0">
                <a:solidFill>
                  <a:srgbClr val="006600"/>
                </a:solidFill>
              </a:rPr>
              <a:t>. November 2018</a:t>
            </a:r>
          </a:p>
          <a:p>
            <a:pPr eaLnBrk="1" hangingPunct="1">
              <a:lnSpc>
                <a:spcPct val="80000"/>
              </a:lnSpc>
            </a:pPr>
            <a:endParaRPr lang="en-GB" altLang="de-DE" sz="2400" dirty="0" smtClean="0">
              <a:solidFill>
                <a:srgbClr val="0066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de-DE" sz="2000" dirty="0" smtClean="0">
                <a:solidFill>
                  <a:srgbClr val="006600"/>
                </a:solidFill>
              </a:rPr>
              <a:t>Hans-Josef Fell</a:t>
            </a:r>
          </a:p>
          <a:p>
            <a:pPr eaLnBrk="1" hangingPunct="1">
              <a:lnSpc>
                <a:spcPct val="80000"/>
              </a:lnSpc>
            </a:pPr>
            <a:r>
              <a:rPr lang="en-GB" altLang="de-DE" sz="2000" dirty="0" smtClean="0">
                <a:solidFill>
                  <a:srgbClr val="006600"/>
                </a:solidFill>
              </a:rPr>
              <a:t>President of the Energy Watch Group</a:t>
            </a:r>
          </a:p>
          <a:p>
            <a:pPr eaLnBrk="1" hangingPunct="1">
              <a:lnSpc>
                <a:spcPct val="80000"/>
              </a:lnSpc>
            </a:pPr>
            <a:r>
              <a:rPr lang="en-GB" altLang="de-DE" sz="2000" dirty="0" smtClean="0">
                <a:solidFill>
                  <a:srgbClr val="006600"/>
                </a:solidFill>
              </a:rPr>
              <a:t>Member of the German Parliament 1998-2013</a:t>
            </a:r>
          </a:p>
        </p:txBody>
      </p:sp>
    </p:spTree>
    <p:extLst>
      <p:ext uri="{BB962C8B-B14F-4D97-AF65-F5344CB8AC3E}">
        <p14:creationId xmlns:p14="http://schemas.microsoft.com/office/powerpoint/2010/main" val="37648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9" name="Picture 3" descr="C:\Dokumente und Einstellungen\fellhama12\Desktop\Flut 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" t="2690" r="603" b="3185"/>
          <a:stretch/>
        </p:blipFill>
        <p:spPr bwMode="auto">
          <a:xfrm>
            <a:off x="1331640" y="2822696"/>
            <a:ext cx="2914503" cy="19919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100" name="Picture 2" descr="C:\Dokumente und Einstellungen\fellhama12\Desktop\Feuer 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" t="2687" r="2795" b="3255"/>
          <a:stretch/>
        </p:blipFill>
        <p:spPr bwMode="auto">
          <a:xfrm>
            <a:off x="4777089" y="2822696"/>
            <a:ext cx="3024336" cy="2073356"/>
          </a:xfrm>
          <a:prstGeom prst="round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669" name="Textfeld 4"/>
          <p:cNvSpPr txBox="1">
            <a:spLocks noChangeArrowheads="1"/>
          </p:cNvSpPr>
          <p:nvPr/>
        </p:nvSpPr>
        <p:spPr bwMode="auto">
          <a:xfrm>
            <a:off x="433682" y="5007177"/>
            <a:ext cx="86756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0000"/>
              <a:buFont typeface="Wingdings" charset="2"/>
              <a:buChar char="l"/>
              <a:defRPr sz="3100">
                <a:solidFill>
                  <a:schemeClr val="tx1"/>
                </a:solidFill>
                <a:latin typeface="Verdana" charset="0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Verdana" charset="0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Verdana" charset="0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charset="0"/>
                <a:ea typeface="MS PGothic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de-DE" sz="2400" dirty="0" smtClean="0">
                <a:solidFill>
                  <a:srgbClr val="000000"/>
                </a:solidFill>
                <a:latin typeface="Verdana"/>
              </a:rPr>
              <a:t>The better choice is: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de-DE" sz="3600" b="1" dirty="0" smtClean="0">
                <a:solidFill>
                  <a:schemeClr val="tx2"/>
                </a:solidFill>
                <a:latin typeface="Verdana"/>
              </a:rPr>
              <a:t>Global Cooling</a:t>
            </a:r>
            <a:r>
              <a:rPr lang="en-GB" altLang="de-DE" sz="2000" dirty="0" smtClean="0">
                <a:solidFill>
                  <a:schemeClr val="tx2"/>
                </a:solidFill>
                <a:latin typeface="Verdana"/>
              </a:rPr>
              <a:t> 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sz="3200" b="1" dirty="0" smtClean="0"/>
              <a:t>COP21 target: </a:t>
            </a:r>
            <a:br>
              <a:rPr lang="en-US" altLang="de-DE" sz="3200" b="1" dirty="0" smtClean="0"/>
            </a:br>
            <a:r>
              <a:rPr lang="en-US" altLang="de-DE" sz="3200" b="1" dirty="0" smtClean="0"/>
              <a:t>Stop climate </a:t>
            </a:r>
            <a:r>
              <a:rPr lang="en-US" altLang="de-DE" sz="3200" b="1" dirty="0"/>
              <a:t>warming at </a:t>
            </a:r>
            <a:r>
              <a:rPr lang="en-US" altLang="de-DE" sz="3200" b="1" dirty="0" smtClean="0"/>
              <a:t>1,5°C</a:t>
            </a:r>
            <a:r>
              <a:rPr lang="en-US" altLang="de-DE" sz="3200" b="1" dirty="0"/>
              <a:t/>
            </a:r>
            <a:br>
              <a:rPr lang="en-US" altLang="de-DE" sz="3200" b="1" dirty="0"/>
            </a:br>
            <a:endParaRPr lang="de-DE" sz="3200" b="1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33682" y="1524999"/>
            <a:ext cx="8242775" cy="3289679"/>
          </a:xfrm>
        </p:spPr>
        <p:txBody>
          <a:bodyPr/>
          <a:lstStyle/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de-DE" sz="2400" dirty="0"/>
              <a:t>But </a:t>
            </a:r>
            <a:r>
              <a:rPr lang="en-US" altLang="de-DE" sz="2400" dirty="0" smtClean="0"/>
              <a:t>today’s warming of +1,3°C </a:t>
            </a:r>
            <a:r>
              <a:rPr lang="en-US" altLang="de-DE" sz="2400" dirty="0"/>
              <a:t>is already unacceptable: </a:t>
            </a:r>
            <a:r>
              <a:rPr lang="en-US" altLang="de-DE" sz="2400" dirty="0" smtClean="0"/>
              <a:t>aridity </a:t>
            </a:r>
            <a:r>
              <a:rPr lang="en-US" altLang="de-DE" sz="2400" dirty="0"/>
              <a:t>and </a:t>
            </a:r>
            <a:r>
              <a:rPr lang="en-US" altLang="de-DE" sz="2400" dirty="0" smtClean="0"/>
              <a:t>wild fires, </a:t>
            </a:r>
            <a:r>
              <a:rPr lang="en-US" altLang="de-DE" sz="2400" dirty="0"/>
              <a:t>floods and storms, sea level rising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5826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41931" cy="1143000"/>
          </a:xfrm>
        </p:spPr>
        <p:txBody>
          <a:bodyPr/>
          <a:lstStyle/>
          <a:p>
            <a:r>
              <a:rPr lang="de-DE" sz="2400" dirty="0" smtClean="0"/>
              <a:t>IEA World Energy Outlook 2018: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investment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will </a:t>
            </a:r>
            <a:r>
              <a:rPr lang="de-DE" dirty="0" err="1" smtClean="0"/>
              <a:t>halve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2025</a:t>
            </a:r>
            <a:endParaRPr lang="de-DE" dirty="0"/>
          </a:p>
        </p:txBody>
      </p:sp>
      <p:pic>
        <p:nvPicPr>
          <p:cNvPr id="13314" name="Picture 2" descr="part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35292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23528" y="6309320"/>
            <a:ext cx="573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00"/>
                </a:solidFill>
              </a:rPr>
              <a:t>Source: </a:t>
            </a:r>
            <a:r>
              <a:rPr lang="de-DE" dirty="0" smtClean="0">
                <a:solidFill>
                  <a:srgbClr val="000000"/>
                </a:solidFill>
              </a:rPr>
              <a:t>IEA World energy </a:t>
            </a:r>
            <a:r>
              <a:rPr lang="de-DE" dirty="0" err="1" smtClean="0">
                <a:solidFill>
                  <a:srgbClr val="000000"/>
                </a:solidFill>
              </a:rPr>
              <a:t>outlook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 smtClean="0">
                <a:solidFill>
                  <a:srgbClr val="000000"/>
                </a:solidFill>
              </a:rPr>
              <a:t>2018; P. 159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70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sz="2600" b="1" dirty="0" smtClean="0"/>
              <a:t>Crises of climate warming and peak oil can only be solved with two parallel strategies:</a:t>
            </a:r>
            <a:endParaRPr lang="en-GB" altLang="de-DE" sz="2600" b="1" dirty="0"/>
          </a:p>
        </p:txBody>
      </p:sp>
      <p:sp>
        <p:nvSpPr>
          <p:cNvPr id="109571" name="Rectangle 3"/>
          <p:cNvSpPr txBox="1">
            <a:spLocks noChangeArrowheads="1"/>
          </p:cNvSpPr>
          <p:nvPr/>
        </p:nvSpPr>
        <p:spPr bwMode="auto">
          <a:xfrm>
            <a:off x="360363" y="1339850"/>
            <a:ext cx="864235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marL="341313" indent="-341313">
              <a:spcBef>
                <a:spcPct val="20000"/>
              </a:spcBef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 sz="31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itchFamily="34" charset="-128"/>
              </a:defRPr>
            </a:lvl9pPr>
          </a:lstStyle>
          <a:p>
            <a:pPr>
              <a:spcBef>
                <a:spcPts val="675"/>
              </a:spcBef>
              <a:buClr>
                <a:srgbClr val="000000"/>
              </a:buClr>
              <a:buSzPct val="100000"/>
              <a:buFont typeface="Verdana" panose="020B0604030504040204" pitchFamily="34" charset="0"/>
              <a:buAutoNum type="arabicPeriod"/>
              <a:defRPr/>
            </a:pPr>
            <a:r>
              <a:rPr lang="en-GB" altLang="de-DE" sz="2000" b="1" dirty="0" smtClean="0">
                <a:solidFill>
                  <a:srgbClr val="000000"/>
                </a:solidFill>
                <a:latin typeface="Verdana"/>
              </a:rPr>
              <a:t> Stop greenhouse gas emissions (best by 2030)</a:t>
            </a:r>
          </a:p>
          <a:p>
            <a:pPr>
              <a:spcBef>
                <a:spcPts val="675"/>
              </a:spcBef>
              <a:buClr>
                <a:srgbClr val="006600"/>
              </a:buClr>
              <a:buSzPct val="50000"/>
              <a:buFontTx/>
              <a:buNone/>
              <a:defRPr/>
            </a:pP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	(not only a reduction of emissions)</a:t>
            </a:r>
          </a:p>
          <a:p>
            <a:pPr>
              <a:spcBef>
                <a:spcPts val="675"/>
              </a:spcBef>
              <a:buClr>
                <a:srgbClr val="000000"/>
              </a:buClr>
              <a:buSzPct val="75000"/>
              <a:buFont typeface="Arial" charset="0"/>
              <a:buChar char="•"/>
              <a:defRPr/>
            </a:pPr>
            <a:r>
              <a:rPr lang="en-GB" altLang="de-DE" sz="2000" dirty="0">
                <a:solidFill>
                  <a:srgbClr val="000000"/>
                </a:solidFill>
                <a:latin typeface="Verdana"/>
              </a:rPr>
              <a:t>S</a:t>
            </a: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witch to 100% renewables </a:t>
            </a:r>
          </a:p>
          <a:p>
            <a:pPr>
              <a:spcBef>
                <a:spcPts val="675"/>
              </a:spcBef>
              <a:buClr>
                <a:srgbClr val="000000"/>
              </a:buClr>
              <a:buSzPct val="75000"/>
              <a:buFont typeface="Arial" charset="0"/>
              <a:buChar char="•"/>
              <a:defRPr/>
            </a:pPr>
            <a:r>
              <a:rPr lang="en-GB" altLang="de-DE" sz="2000" dirty="0">
                <a:solidFill>
                  <a:srgbClr val="000000"/>
                </a:solidFill>
                <a:latin typeface="Verdana"/>
              </a:rPr>
              <a:t>C</a:t>
            </a: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ompletely stop the use of fossil and nuclear energies in energy, chemistry, transport, agriculture</a:t>
            </a:r>
          </a:p>
          <a:p>
            <a:pPr>
              <a:spcBef>
                <a:spcPts val="675"/>
              </a:spcBef>
              <a:buClr>
                <a:srgbClr val="006600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GB" altLang="de-DE" sz="2000" b="1" dirty="0" smtClean="0">
                <a:solidFill>
                  <a:srgbClr val="000000"/>
                </a:solidFill>
                <a:latin typeface="Verdana"/>
              </a:rPr>
              <a:t>2. Take out carbon from the atmosphere </a:t>
            </a:r>
          </a:p>
          <a:p>
            <a:pPr>
              <a:spcBef>
                <a:spcPts val="675"/>
              </a:spcBef>
              <a:buClr>
                <a:srgbClr val="000000"/>
              </a:buClr>
              <a:buSzPct val="75000"/>
              <a:buFont typeface="Arial" charset="0"/>
              <a:buChar char="•"/>
              <a:defRPr/>
            </a:pPr>
            <a:r>
              <a:rPr lang="en-GB" altLang="de-DE" sz="2000" dirty="0">
                <a:solidFill>
                  <a:srgbClr val="000000"/>
                </a:solidFill>
                <a:latin typeface="Verdana"/>
              </a:rPr>
              <a:t>C</a:t>
            </a: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onvert plants to humus soil (</a:t>
            </a:r>
            <a:r>
              <a:rPr lang="en-GB" altLang="de-DE" sz="2000" dirty="0" err="1" smtClean="0">
                <a:solidFill>
                  <a:srgbClr val="000000"/>
                </a:solidFill>
                <a:latin typeface="Verdana"/>
              </a:rPr>
              <a:t>biocoal</a:t>
            </a: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)</a:t>
            </a:r>
          </a:p>
          <a:p>
            <a:pPr>
              <a:spcBef>
                <a:spcPts val="675"/>
              </a:spcBef>
              <a:buClr>
                <a:srgbClr val="000000"/>
              </a:buClr>
              <a:buSzPct val="75000"/>
              <a:buFont typeface="Arial" charset="0"/>
              <a:buChar char="•"/>
              <a:defRPr/>
            </a:pP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Reforest big areas, green the deserts</a:t>
            </a:r>
          </a:p>
          <a:p>
            <a:pPr>
              <a:spcBef>
                <a:spcPts val="675"/>
              </a:spcBef>
              <a:buClr>
                <a:srgbClr val="000000"/>
              </a:buClr>
              <a:buSzPct val="75000"/>
              <a:buFont typeface="Arial" charset="0"/>
              <a:buChar char="•"/>
              <a:defRPr/>
            </a:pPr>
            <a:r>
              <a:rPr lang="en-GB" altLang="de-DE" sz="2000" dirty="0">
                <a:solidFill>
                  <a:srgbClr val="000000"/>
                </a:solidFill>
                <a:latin typeface="Verdana"/>
              </a:rPr>
              <a:t>O</a:t>
            </a:r>
            <a:r>
              <a:rPr lang="en-GB" altLang="de-DE" sz="2000" dirty="0" smtClean="0">
                <a:solidFill>
                  <a:srgbClr val="000000"/>
                </a:solidFill>
                <a:latin typeface="Verdana"/>
              </a:rPr>
              <a:t>rganic agriculture </a:t>
            </a:r>
          </a:p>
          <a:p>
            <a:pPr algn="ctr">
              <a:spcBef>
                <a:spcPts val="675"/>
              </a:spcBef>
              <a:buClr>
                <a:srgbClr val="006600"/>
              </a:buClr>
              <a:buSzPct val="50000"/>
              <a:buFontTx/>
              <a:buNone/>
              <a:defRPr/>
            </a:pPr>
            <a:r>
              <a:rPr lang="en-GB" altLang="de-DE" sz="2000" b="1" dirty="0" smtClean="0">
                <a:solidFill>
                  <a:srgbClr val="000000"/>
                </a:solidFill>
                <a:latin typeface="Verdana"/>
              </a:rPr>
              <a:t>The target must be </a:t>
            </a:r>
            <a:r>
              <a:rPr lang="en-GB" altLang="de-DE" sz="2000" b="1" dirty="0" smtClean="0">
                <a:solidFill>
                  <a:schemeClr val="tx2"/>
                </a:solidFill>
                <a:latin typeface="Verdana"/>
              </a:rPr>
              <a:t>330 ppm CO₂</a:t>
            </a:r>
          </a:p>
          <a:p>
            <a:pPr algn="ctr">
              <a:spcBef>
                <a:spcPts val="675"/>
              </a:spcBef>
              <a:buClr>
                <a:srgbClr val="006600"/>
              </a:buClr>
              <a:buSzPct val="50000"/>
              <a:buFontTx/>
              <a:buNone/>
              <a:defRPr/>
            </a:pPr>
            <a:r>
              <a:rPr lang="en-GB" altLang="de-DE" sz="2400" b="1" dirty="0" smtClean="0">
                <a:solidFill>
                  <a:srgbClr val="000000"/>
                </a:solidFill>
                <a:latin typeface="Verdana"/>
              </a:rPr>
              <a:t>This leads to </a:t>
            </a:r>
            <a:r>
              <a:rPr lang="en-GB" altLang="de-DE" sz="2400" b="1" u="sng" dirty="0" smtClean="0">
                <a:solidFill>
                  <a:srgbClr val="000000"/>
                </a:solidFill>
                <a:latin typeface="Verdana"/>
              </a:rPr>
              <a:t>global cooling</a:t>
            </a:r>
            <a:r>
              <a:rPr lang="en-GB" altLang="de-DE" sz="2400" b="1" dirty="0" smtClean="0">
                <a:solidFill>
                  <a:srgbClr val="000000"/>
                </a:solidFill>
                <a:latin typeface="Verdana"/>
              </a:rPr>
              <a:t>, instead of global warming</a:t>
            </a:r>
            <a:endParaRPr lang="en-GB" altLang="de-DE" sz="2400" b="1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976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04923" y="1282924"/>
            <a:ext cx="7626210" cy="3603302"/>
          </a:xfrm>
          <a:prstGeom prst="rect">
            <a:avLst/>
          </a:prstGeom>
          <a:solidFill>
            <a:srgbClr val="92D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9144000" cy="1077218"/>
          </a:xfrm>
        </p:spPr>
        <p:txBody>
          <a:bodyPr>
            <a:spAutoFit/>
          </a:bodyPr>
          <a:lstStyle/>
          <a:p>
            <a:pPr algn="ctr" eaLnBrk="1" hangingPunct="1"/>
            <a:r>
              <a:rPr lang="en-GB" altLang="de-DE" sz="3200" b="1" dirty="0" smtClean="0"/>
              <a:t>Policies necessary for </a:t>
            </a:r>
            <a:r>
              <a:rPr lang="en-GB" altLang="de-DE" sz="3200" b="1" dirty="0"/>
              <a:t>r</a:t>
            </a:r>
            <a:r>
              <a:rPr lang="en-GB" altLang="de-DE" sz="3200" b="1" dirty="0" smtClean="0"/>
              <a:t>enewable growth &amp; climate protection</a:t>
            </a:r>
            <a:endParaRPr lang="de-DE" altLang="de-DE" sz="3200" b="1" dirty="0" smtClean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604923" y="1282924"/>
            <a:ext cx="7704855" cy="3586236"/>
          </a:xfrm>
          <a:ln>
            <a:noFill/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buNone/>
              <a:defRPr/>
            </a:pPr>
            <a:r>
              <a:rPr lang="en-GB" altLang="de-DE" sz="1800" b="1" dirty="0" smtClean="0">
                <a:ea typeface="MS PGothic" charset="-128"/>
              </a:rPr>
              <a:t>Laws to </a:t>
            </a:r>
            <a:r>
              <a:rPr lang="en-GB" altLang="de-DE" sz="1800" b="1" smtClean="0">
                <a:ea typeface="MS PGothic" charset="-128"/>
              </a:rPr>
              <a:t>stimulate investment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Feed-in-tariffs (</a:t>
            </a:r>
            <a:r>
              <a:rPr lang="en-GB" altLang="de-DE" sz="1700" b="1" dirty="0" err="1" smtClean="0">
                <a:ea typeface="MS PGothic" charset="-128"/>
              </a:rPr>
              <a:t>FiT</a:t>
            </a:r>
            <a:r>
              <a:rPr lang="en-GB" altLang="de-DE" sz="1700" b="1" dirty="0" smtClean="0">
                <a:ea typeface="MS PGothic" charset="-128"/>
              </a:rPr>
              <a:t>)</a:t>
            </a:r>
            <a:r>
              <a:rPr lang="en-GB" altLang="de-DE" sz="1700" dirty="0" smtClean="0">
                <a:ea typeface="MS PGothic" charset="-128"/>
              </a:rPr>
              <a:t> (GET </a:t>
            </a:r>
            <a:r>
              <a:rPr lang="en-GB" altLang="de-DE" sz="1700" dirty="0" err="1" smtClean="0">
                <a:ea typeface="MS PGothic" charset="-128"/>
              </a:rPr>
              <a:t>FiT</a:t>
            </a:r>
            <a:r>
              <a:rPr lang="en-GB" altLang="de-DE" sz="1700" dirty="0" smtClean="0">
                <a:ea typeface="MS PGothic" charset="-128"/>
              </a:rPr>
              <a:t> for developing countries)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dirty="0" smtClean="0">
                <a:ea typeface="MS PGothic" charset="-128"/>
              </a:rPr>
              <a:t>Auctions only for RE capacities above 40 MW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dirty="0" smtClean="0">
                <a:ea typeface="MS PGothic" charset="-128"/>
              </a:rPr>
              <a:t>Premium options, net metering and other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Abolish subsidies</a:t>
            </a:r>
            <a:r>
              <a:rPr lang="en-GB" altLang="de-DE" sz="1700" dirty="0" smtClean="0">
                <a:ea typeface="MS PGothic" charset="-128"/>
              </a:rPr>
              <a:t> for fossil fuel &amp; nuclear energy, fossil chemistry and intensive agriculture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Tax relief </a:t>
            </a:r>
            <a:r>
              <a:rPr lang="en-GB" altLang="de-DE" sz="1700" dirty="0" smtClean="0">
                <a:ea typeface="MS PGothic" charset="-128"/>
              </a:rPr>
              <a:t>for renewables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Carbon tax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Research and education</a:t>
            </a:r>
            <a:r>
              <a:rPr lang="en-GB" altLang="de-DE" sz="1700" dirty="0" smtClean="0">
                <a:ea typeface="MS PGothic" charset="-128"/>
              </a:rPr>
              <a:t> on renewables and organic farming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b="1" dirty="0" smtClean="0">
                <a:ea typeface="MS PGothic" charset="-128"/>
              </a:rPr>
              <a:t>Reducing obstacles</a:t>
            </a:r>
            <a:r>
              <a:rPr lang="en-GB" altLang="de-DE" sz="1700" dirty="0" smtClean="0">
                <a:ea typeface="MS PGothic" charset="-128"/>
              </a:rPr>
              <a:t> for approval of RE projects</a:t>
            </a:r>
          </a:p>
          <a:p>
            <a:pPr>
              <a:lnSpc>
                <a:spcPct val="90000"/>
              </a:lnSpc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sz="1700" dirty="0" smtClean="0">
                <a:ea typeface="MS PGothic" charset="-128"/>
              </a:rPr>
              <a:t>Reforesting and </a:t>
            </a:r>
            <a:r>
              <a:rPr lang="en-GB" altLang="de-DE" sz="1700" dirty="0" err="1" smtClean="0">
                <a:ea typeface="MS PGothic" charset="-128"/>
              </a:rPr>
              <a:t>regreening</a:t>
            </a:r>
            <a:r>
              <a:rPr lang="en-GB" altLang="de-DE" sz="1700" dirty="0" smtClean="0">
                <a:ea typeface="MS PGothic" charset="-128"/>
              </a:rPr>
              <a:t> of degraded lands </a:t>
            </a:r>
          </a:p>
        </p:txBody>
      </p:sp>
      <p:sp>
        <p:nvSpPr>
          <p:cNvPr id="3" name="Rechteck 2"/>
          <p:cNvSpPr/>
          <p:nvPr/>
        </p:nvSpPr>
        <p:spPr>
          <a:xfrm>
            <a:off x="604923" y="4903292"/>
            <a:ext cx="7480617" cy="1102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75"/>
              </a:spcBef>
              <a:buClr>
                <a:schemeClr val="tx1"/>
              </a:buClr>
              <a:buSzPct val="75000"/>
              <a:defRPr/>
            </a:pPr>
            <a:r>
              <a:rPr lang="en-GB" altLang="de-DE" b="1" u="sng" dirty="0">
                <a:ea typeface="MS PGothic" charset="-128"/>
              </a:rPr>
              <a:t>Not successful</a:t>
            </a:r>
            <a:r>
              <a:rPr lang="en-GB" altLang="de-DE" u="sng" dirty="0">
                <a:ea typeface="MS PGothic" charset="-128"/>
              </a:rPr>
              <a:t>: </a:t>
            </a:r>
            <a:endParaRPr lang="en-GB" altLang="de-DE" u="sng" dirty="0" smtClean="0">
              <a:ea typeface="MS PGothic" charset="-128"/>
            </a:endParaRP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75000"/>
              <a:buFontTx/>
              <a:buChar char="-"/>
              <a:defRPr/>
            </a:pPr>
            <a:r>
              <a:rPr lang="en-GB" altLang="de-DE" sz="1700" dirty="0" smtClean="0">
                <a:ea typeface="MS PGothic" charset="-128"/>
              </a:rPr>
              <a:t>Auctions under 40 MW or </a:t>
            </a:r>
            <a:r>
              <a:rPr lang="en-GB" altLang="de-DE" sz="1700" dirty="0">
                <a:ea typeface="MS PGothic" charset="-128"/>
              </a:rPr>
              <a:t>certificate systems </a:t>
            </a:r>
            <a:r>
              <a:rPr lang="en-GB" altLang="de-DE" sz="1700" dirty="0" smtClean="0">
                <a:ea typeface="MS PGothic" charset="-128"/>
              </a:rPr>
              <a:t>         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75000"/>
              <a:buFontTx/>
              <a:buChar char="-"/>
              <a:defRPr/>
            </a:pPr>
            <a:r>
              <a:rPr lang="en-GB" altLang="de-DE" sz="1700" dirty="0" smtClean="0">
                <a:ea typeface="MS PGothic" charset="-128"/>
              </a:rPr>
              <a:t>Emission </a:t>
            </a:r>
            <a:r>
              <a:rPr lang="en-GB" altLang="de-DE" sz="1700" dirty="0">
                <a:ea typeface="MS PGothic" charset="-128"/>
              </a:rPr>
              <a:t>trading</a:t>
            </a:r>
          </a:p>
        </p:txBody>
      </p:sp>
      <p:sp>
        <p:nvSpPr>
          <p:cNvPr id="4" name="Rechteck 3"/>
          <p:cNvSpPr/>
          <p:nvPr/>
        </p:nvSpPr>
        <p:spPr>
          <a:xfrm>
            <a:off x="604923" y="4919348"/>
            <a:ext cx="7626210" cy="1119932"/>
          </a:xfrm>
          <a:prstGeom prst="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6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b="1" dirty="0" smtClean="0"/>
              <a:t>Historic breakthrough in 2000: </a:t>
            </a:r>
            <a:r>
              <a:rPr lang="en-GB" b="1" dirty="0" smtClean="0"/>
              <a:t>Enactment of Renewable Energy Act (EEG) in German Parliament</a:t>
            </a:r>
            <a:endParaRPr lang="en-GB" altLang="de-DE" b="1" dirty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>
          <a:xfrm>
            <a:off x="222069" y="2184449"/>
            <a:ext cx="8921931" cy="3980855"/>
          </a:xfrm>
        </p:spPr>
        <p:txBody>
          <a:bodyPr/>
          <a:lstStyle/>
          <a:p>
            <a:pPr marL="0" indent="0">
              <a:buNone/>
            </a:pPr>
            <a:r>
              <a:rPr lang="en-GB" altLang="de-DE" sz="2400" b="1" dirty="0" smtClean="0"/>
              <a:t>Key points for an effective feed-in law:</a:t>
            </a:r>
          </a:p>
          <a:p>
            <a:r>
              <a:rPr lang="en-GB" altLang="de-DE" sz="2400" dirty="0" smtClean="0"/>
              <a:t>Privileged grid access/priority dispatch</a:t>
            </a:r>
          </a:p>
          <a:p>
            <a:r>
              <a:rPr lang="en-GB" altLang="de-DE" sz="2400" dirty="0" smtClean="0"/>
              <a:t>Feed-in tariff has to be appropriate for economic operation, with variations dep. on technology and size</a:t>
            </a:r>
          </a:p>
          <a:p>
            <a:r>
              <a:rPr lang="en-GB" altLang="de-DE" sz="2400" dirty="0" smtClean="0"/>
              <a:t>Funding of feed-in tariff via electricity rate</a:t>
            </a:r>
          </a:p>
          <a:p>
            <a:r>
              <a:rPr lang="en-GB" altLang="de-DE" sz="2400" dirty="0" smtClean="0"/>
              <a:t>No cap for feed-in of renewable energies</a:t>
            </a:r>
          </a:p>
          <a:p>
            <a:r>
              <a:rPr lang="en-GB" altLang="de-DE" sz="2400" dirty="0" smtClean="0"/>
              <a:t>Guaranteed period of </a:t>
            </a:r>
            <a:r>
              <a:rPr lang="en-GB" altLang="de-DE" sz="2400" dirty="0" smtClean="0"/>
              <a:t>remuneration</a:t>
            </a:r>
            <a:endParaRPr lang="en-GB" altLang="de-DE" sz="24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29133" y="6165304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FFFFFF"/>
                </a:solidFill>
              </a:rPr>
              <a:t>*Source: </a:t>
            </a:r>
            <a:r>
              <a:rPr lang="de-DE" sz="900" dirty="0">
                <a:solidFill>
                  <a:srgbClr val="FFFFFF"/>
                </a:solidFill>
              </a:rPr>
              <a:t>Hans-Josef Fell, „The </a:t>
            </a:r>
            <a:r>
              <a:rPr lang="de-DE" sz="900" dirty="0" err="1">
                <a:solidFill>
                  <a:srgbClr val="FFFFFF"/>
                </a:solidFill>
              </a:rPr>
              <a:t>shift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from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feed</a:t>
            </a:r>
            <a:r>
              <a:rPr lang="de-DE" sz="900" dirty="0">
                <a:solidFill>
                  <a:srgbClr val="FFFFFF"/>
                </a:solidFill>
              </a:rPr>
              <a:t>-in-</a:t>
            </a:r>
            <a:r>
              <a:rPr lang="de-DE" sz="900" dirty="0" err="1">
                <a:solidFill>
                  <a:srgbClr val="FFFFFF"/>
                </a:solidFill>
              </a:rPr>
              <a:t>tariffs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to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tenders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is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hindering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the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transformation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of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the</a:t>
            </a:r>
            <a:r>
              <a:rPr lang="de-DE" sz="900" dirty="0">
                <a:solidFill>
                  <a:srgbClr val="FFFFFF"/>
                </a:solidFill>
              </a:rPr>
              <a:t> global </a:t>
            </a:r>
            <a:r>
              <a:rPr lang="de-DE" sz="900" dirty="0" err="1">
                <a:solidFill>
                  <a:srgbClr val="FFFFFF"/>
                </a:solidFill>
              </a:rPr>
              <a:t>energy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supply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to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renewable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energies</a:t>
            </a:r>
            <a:r>
              <a:rPr lang="de-DE" sz="900" dirty="0">
                <a:solidFill>
                  <a:srgbClr val="FFFFFF"/>
                </a:solidFill>
              </a:rPr>
              <a:t>“, </a:t>
            </a:r>
            <a:r>
              <a:rPr lang="de-DE" sz="900" dirty="0" err="1">
                <a:solidFill>
                  <a:srgbClr val="FFFFFF"/>
                </a:solidFill>
              </a:rPr>
              <a:t>Policy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paper</a:t>
            </a:r>
            <a:r>
              <a:rPr lang="de-DE" sz="900" dirty="0">
                <a:solidFill>
                  <a:srgbClr val="FFFFFF"/>
                </a:solidFill>
              </a:rPr>
              <a:t> </a:t>
            </a:r>
            <a:r>
              <a:rPr lang="de-DE" sz="900" dirty="0" err="1">
                <a:solidFill>
                  <a:srgbClr val="FFFFFF"/>
                </a:solidFill>
              </a:rPr>
              <a:t>for</a:t>
            </a:r>
            <a:r>
              <a:rPr lang="de-DE" sz="900" dirty="0">
                <a:solidFill>
                  <a:srgbClr val="FFFFFF"/>
                </a:solidFill>
              </a:rPr>
              <a:t> IRENA, </a:t>
            </a:r>
            <a:r>
              <a:rPr lang="de-DE" sz="900" dirty="0" err="1">
                <a:solidFill>
                  <a:srgbClr val="FFFFFF"/>
                </a:solidFill>
              </a:rPr>
              <a:t>July</a:t>
            </a:r>
            <a:r>
              <a:rPr lang="de-DE" sz="900" dirty="0">
                <a:solidFill>
                  <a:srgbClr val="FFFFFF"/>
                </a:solidFill>
              </a:rPr>
              <a:t> 2017. </a:t>
            </a:r>
            <a:r>
              <a:rPr lang="de-DE" sz="900" dirty="0" err="1">
                <a:solidFill>
                  <a:srgbClr val="FFFFFF"/>
                </a:solidFill>
              </a:rPr>
              <a:t>A</a:t>
            </a:r>
            <a:r>
              <a:rPr lang="de-DE" sz="900" dirty="0" err="1" smtClean="0">
                <a:solidFill>
                  <a:srgbClr val="FFFFFF"/>
                </a:solidFill>
              </a:rPr>
              <a:t>vailable</a:t>
            </a:r>
            <a:r>
              <a:rPr lang="de-DE" sz="900" dirty="0" smtClean="0">
                <a:solidFill>
                  <a:srgbClr val="FFFFFF"/>
                </a:solidFill>
              </a:rPr>
              <a:t> </a:t>
            </a:r>
            <a:r>
              <a:rPr lang="de-DE" sz="900" dirty="0" err="1" smtClean="0">
                <a:solidFill>
                  <a:srgbClr val="FFFFFF"/>
                </a:solidFill>
              </a:rPr>
              <a:t>from</a:t>
            </a:r>
            <a:r>
              <a:rPr lang="de-DE" sz="900" dirty="0" smtClean="0">
                <a:solidFill>
                  <a:srgbClr val="FFFFFF"/>
                </a:solidFill>
              </a:rPr>
              <a:t>: </a:t>
            </a:r>
            <a:r>
              <a:rPr lang="de-DE" sz="900" dirty="0" smtClean="0">
                <a:solidFill>
                  <a:srgbClr val="FFFFFF"/>
                </a:solidFill>
                <a:hlinkClick r:id="rId3"/>
              </a:rPr>
              <a:t>http</a:t>
            </a:r>
            <a:r>
              <a:rPr lang="de-DE" sz="900" dirty="0">
                <a:solidFill>
                  <a:srgbClr val="FFFFFF"/>
                </a:solidFill>
                <a:hlinkClick r:id="rId3"/>
              </a:rPr>
              <a:t>://</a:t>
            </a:r>
            <a:r>
              <a:rPr lang="de-DE" sz="900" dirty="0" smtClean="0">
                <a:solidFill>
                  <a:srgbClr val="FFFFFF"/>
                </a:solidFill>
                <a:hlinkClick r:id="rId3"/>
              </a:rPr>
              <a:t>energywatchgroup.org/wp-content/uploads/2018/01/FIT-Tender_Fell_PolicyPaper_EN_final.pdf</a:t>
            </a:r>
            <a:r>
              <a:rPr lang="de-DE" sz="900" dirty="0" smtClean="0">
                <a:solidFill>
                  <a:srgbClr val="FFFFFF"/>
                </a:solidFill>
              </a:rPr>
              <a:t> </a:t>
            </a:r>
            <a:endParaRPr lang="de-DE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1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00" y="116632"/>
            <a:ext cx="8741931" cy="836040"/>
          </a:xfrm>
        </p:spPr>
        <p:txBody>
          <a:bodyPr/>
          <a:lstStyle/>
          <a:p>
            <a:r>
              <a:rPr lang="en-GB" dirty="0" smtClean="0"/>
              <a:t>Feed-in tariff for combined renewable power producer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0000" y="1124589"/>
            <a:ext cx="8741931" cy="4287474"/>
          </a:xfrm>
        </p:spPr>
        <p:txBody>
          <a:bodyPr/>
          <a:lstStyle/>
          <a:p>
            <a:endParaRPr lang="de-DE" dirty="0" smtClean="0"/>
          </a:p>
          <a:p>
            <a:r>
              <a:rPr lang="en-GB" dirty="0" smtClean="0"/>
              <a:t>Tariff is paid for per law if:  </a:t>
            </a:r>
          </a:p>
          <a:p>
            <a:pPr lvl="1"/>
            <a:r>
              <a:rPr lang="en-GB" dirty="0" smtClean="0"/>
              <a:t>Power generation meets demand each hour of the year </a:t>
            </a:r>
          </a:p>
          <a:p>
            <a:pPr lvl="1"/>
            <a:r>
              <a:rPr lang="en-GB" dirty="0" smtClean="0"/>
              <a:t>Mix of 100% renewable power generation</a:t>
            </a:r>
          </a:p>
          <a:p>
            <a:pPr lvl="1"/>
            <a:r>
              <a:rPr lang="en-GB" dirty="0" smtClean="0"/>
              <a:t>Frequency and voltage stability, reactive power is guaranteed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Effects:</a:t>
            </a:r>
          </a:p>
          <a:p>
            <a:pPr lvl="1"/>
            <a:r>
              <a:rPr lang="en-GB" dirty="0" smtClean="0"/>
              <a:t>Grid stability is growing, decentralised bottom-up approach</a:t>
            </a:r>
          </a:p>
          <a:p>
            <a:pPr lvl="1"/>
            <a:r>
              <a:rPr lang="en-GB" dirty="0" smtClean="0"/>
              <a:t>Integration of heating/cooling and electro-mobility</a:t>
            </a:r>
          </a:p>
          <a:p>
            <a:pPr lvl="1"/>
            <a:r>
              <a:rPr lang="en-GB" dirty="0" smtClean="0"/>
              <a:t>Development of storage technology </a:t>
            </a:r>
          </a:p>
          <a:p>
            <a:pPr lvl="1"/>
            <a:r>
              <a:rPr lang="en-GB" dirty="0" smtClean="0"/>
              <a:t>Emergence of smart cities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80000" y="6195140"/>
            <a:ext cx="597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200" dirty="0" smtClean="0">
                <a:solidFill>
                  <a:srgbClr val="FFFFFF"/>
                </a:solidFill>
              </a:rPr>
              <a:t>For more information </a:t>
            </a:r>
            <a:r>
              <a:rPr lang="en-GB" sz="1200" dirty="0">
                <a:solidFill>
                  <a:srgbClr val="FFFFFF"/>
                </a:solidFill>
              </a:rPr>
              <a:t>see </a:t>
            </a:r>
            <a:r>
              <a:rPr lang="en-GB" sz="1000" dirty="0">
                <a:solidFill>
                  <a:srgbClr val="FFFFFF"/>
                </a:solidFill>
              </a:rPr>
              <a:t>https://</a:t>
            </a:r>
            <a:r>
              <a:rPr lang="en-GB" sz="1000" dirty="0" err="1">
                <a:solidFill>
                  <a:srgbClr val="FFFFFF"/>
                </a:solidFill>
              </a:rPr>
              <a:t>www.hans-josef-fell.de</a:t>
            </a:r>
            <a:r>
              <a:rPr lang="en-GB" sz="1000" dirty="0">
                <a:solidFill>
                  <a:srgbClr val="FFFFFF"/>
                </a:solidFill>
              </a:rPr>
              <a:t>/content/</a:t>
            </a:r>
            <a:r>
              <a:rPr lang="en-GB" sz="1000" dirty="0" err="1">
                <a:solidFill>
                  <a:srgbClr val="FFFFFF"/>
                </a:solidFill>
              </a:rPr>
              <a:t>index.php</a:t>
            </a:r>
            <a:r>
              <a:rPr lang="en-GB" sz="1000" dirty="0">
                <a:solidFill>
                  <a:srgbClr val="FFFFFF"/>
                </a:solidFill>
              </a:rPr>
              <a:t>/</a:t>
            </a:r>
            <a:r>
              <a:rPr lang="en-GB" sz="1000" dirty="0" err="1">
                <a:solidFill>
                  <a:srgbClr val="FFFFFF"/>
                </a:solidFill>
              </a:rPr>
              <a:t>dokumente</a:t>
            </a:r>
            <a:r>
              <a:rPr lang="en-GB" sz="1000" dirty="0">
                <a:solidFill>
                  <a:srgbClr val="FFFFFF"/>
                </a:solidFill>
              </a:rPr>
              <a:t>/documents-in-foreign-languages/</a:t>
            </a:r>
            <a:r>
              <a:rPr lang="en-GB" sz="1000" dirty="0" err="1">
                <a:solidFill>
                  <a:srgbClr val="FFFFFF"/>
                </a:solidFill>
              </a:rPr>
              <a:t>english</a:t>
            </a:r>
            <a:r>
              <a:rPr lang="en-GB" sz="1000" dirty="0">
                <a:solidFill>
                  <a:srgbClr val="FFFFFF"/>
                </a:solidFill>
              </a:rPr>
              <a:t>/921-09-2016-english-incentive-scheme-for-100-renewable-combined-power-solutions</a:t>
            </a:r>
          </a:p>
        </p:txBody>
      </p:sp>
    </p:spTree>
    <p:extLst>
      <p:ext uri="{BB962C8B-B14F-4D97-AF65-F5344CB8AC3E}">
        <p14:creationId xmlns:p14="http://schemas.microsoft.com/office/powerpoint/2010/main" val="24216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00125"/>
            <a:ext cx="7772400" cy="1943100"/>
          </a:xfrm>
        </p:spPr>
        <p:txBody>
          <a:bodyPr/>
          <a:lstStyle/>
          <a:p>
            <a:pPr eaLnBrk="1" hangingPunct="1"/>
            <a:r>
              <a:rPr lang="en-GB" sz="4000" b="1" dirty="0" smtClean="0">
                <a:solidFill>
                  <a:srgbClr val="006600"/>
                </a:solidFill>
                <a:latin typeface="Verdana" charset="0"/>
              </a:rPr>
              <a:t>Thank you very much for your attention!</a:t>
            </a:r>
            <a:endParaRPr lang="en-GB" sz="4000" b="1" dirty="0">
              <a:solidFill>
                <a:srgbClr val="006600"/>
              </a:solidFill>
              <a:latin typeface="Verdana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38" y="3429000"/>
            <a:ext cx="6643687" cy="11858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de-DE" dirty="0">
              <a:solidFill>
                <a:srgbClr val="006600"/>
              </a:solidFill>
              <a:latin typeface="Verdana" charset="0"/>
            </a:endParaRPr>
          </a:p>
          <a:p>
            <a:pPr eaLnBrk="1" hangingPunct="1">
              <a:buFont typeface="Wingdings" charset="0"/>
              <a:buNone/>
            </a:pPr>
            <a:r>
              <a:rPr lang="de-DE" sz="4000" dirty="0" smtClean="0">
                <a:solidFill>
                  <a:srgbClr val="006600"/>
                </a:solidFill>
                <a:latin typeface="Verdana" charset="0"/>
                <a:hlinkClick r:id="rId2"/>
              </a:rPr>
              <a:t>www.hans-josef-fell.de</a:t>
            </a:r>
            <a:endParaRPr lang="de-DE" sz="4000" dirty="0" smtClean="0">
              <a:solidFill>
                <a:srgbClr val="006600"/>
              </a:solidFill>
              <a:latin typeface="Verdana" charset="0"/>
            </a:endParaRPr>
          </a:p>
          <a:p>
            <a:pPr eaLnBrk="1" hangingPunct="1">
              <a:buFont typeface="Wingdings" charset="0"/>
              <a:buNone/>
            </a:pPr>
            <a:r>
              <a:rPr lang="de-DE" sz="3200" dirty="0" smtClean="0">
                <a:solidFill>
                  <a:srgbClr val="006600"/>
                </a:solidFill>
                <a:latin typeface="Verdana" charset="0"/>
              </a:rPr>
              <a:t>www.energywatchgroup.org</a:t>
            </a:r>
            <a:endParaRPr lang="de-DE" sz="3200" dirty="0">
              <a:solidFill>
                <a:srgbClr val="006600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3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Hans-Josef deutsch neu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ans-Josef deutsch neu" id="{032E3C06-A419-F243-B311-58CD7DEA4B34}" vid="{D1E1975F-B5E3-0E4C-B170-A4AF19717F67}"/>
    </a:ext>
  </a:extLst>
</a:theme>
</file>

<file path=ppt/theme/theme15.xml><?xml version="1.0" encoding="utf-8"?>
<a:theme xmlns:a="http://schemas.openxmlformats.org/drawingml/2006/main" name="2_Hans-Josef deutsch neu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ans-Josef deutsch neu" id="{3B1E4BB3-30B1-8445-96D4-1E0F00AC5B0A}" vid="{946E99D1-185A-024C-8171-F58D2FB25DD4}"/>
    </a:ext>
  </a:extLst>
</a:theme>
</file>

<file path=ppt/theme/theme16.xml><?xml version="1.0" encoding="utf-8"?>
<a:theme xmlns:a="http://schemas.openxmlformats.org/drawingml/2006/main" name="3_Hans-Josef deutsch neu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ans-Josef deutsch neu" id="{3B1E4BB3-30B1-8445-96D4-1E0F00AC5B0A}" vid="{946E99D1-185A-024C-8171-F58D2FB25DD4}"/>
    </a:ext>
  </a:extLst>
</a:theme>
</file>

<file path=ppt/theme/theme17.xml><?xml version="1.0" encoding="utf-8"?>
<a:theme xmlns:a="http://schemas.openxmlformats.org/drawingml/2006/main" name="5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orlage engl Folien Fell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orlage engl Folien Fell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Vorlage engl Folien Fell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Vorlage engl Folien Fell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ans-Josef englisch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ans-Josef englisch" id="{D83A29BC-1196-404A-9E27-401B6C87242F}" vid="{EAA47040-55C4-8647-BF69-5943CED61CDC}"/>
    </a:ext>
  </a:extLst>
</a:theme>
</file>

<file path=ppt/theme/theme7.xml><?xml version="1.0" encoding="utf-8"?>
<a:theme xmlns:a="http://schemas.openxmlformats.org/drawingml/2006/main" name="1_Praesentation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lank Cover + wall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Hans-Josef deutsch neu">
  <a:themeElements>
    <a:clrScheme name="Studio 15">
      <a:dk1>
        <a:srgbClr val="000000"/>
      </a:dk1>
      <a:lt1>
        <a:srgbClr val="FFFFFF"/>
      </a:lt1>
      <a:dk2>
        <a:srgbClr val="008000"/>
      </a:dk2>
      <a:lt2>
        <a:srgbClr val="FF6600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008000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1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2">
        <a:dk1>
          <a:srgbClr val="000000"/>
        </a:dk1>
        <a:lt1>
          <a:srgbClr val="FFFFFF"/>
        </a:lt1>
        <a:dk2>
          <a:srgbClr val="15851A"/>
        </a:dk2>
        <a:lt2>
          <a:srgbClr val="F1F472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3">
        <a:dk1>
          <a:srgbClr val="000000"/>
        </a:dk1>
        <a:lt1>
          <a:srgbClr val="FFFFFF"/>
        </a:lt1>
        <a:dk2>
          <a:srgbClr val="009900"/>
        </a:dk2>
        <a:lt2>
          <a:srgbClr val="FFFF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F8B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4">
        <a:dk1>
          <a:srgbClr val="000000"/>
        </a:dk1>
        <a:lt1>
          <a:srgbClr val="FFFFFF"/>
        </a:lt1>
        <a:dk2>
          <a:srgbClr val="008000"/>
        </a:dk2>
        <a:lt2>
          <a:srgbClr val="FF99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15">
        <a:dk1>
          <a:srgbClr val="000000"/>
        </a:dk1>
        <a:lt1>
          <a:srgbClr val="FFFFFF"/>
        </a:lt1>
        <a:dk2>
          <a:srgbClr val="008000"/>
        </a:dk2>
        <a:lt2>
          <a:srgbClr val="FF6600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ans-Josef deutsch neu" id="{3B1E4BB3-30B1-8445-96D4-1E0F00AC5B0A}" vid="{946E99D1-185A-024C-8171-F58D2FB25D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Bildschirmpräsentation (4:3)</PresentationFormat>
  <Paragraphs>65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17</vt:i4>
      </vt:variant>
      <vt:variant>
        <vt:lpstr>Folientitel</vt:lpstr>
      </vt:variant>
      <vt:variant>
        <vt:i4>8</vt:i4>
      </vt:variant>
    </vt:vector>
  </HeadingPairs>
  <TitlesOfParts>
    <vt:vector size="33" baseType="lpstr">
      <vt:lpstr>ＭＳ Ｐゴシック</vt:lpstr>
      <vt:lpstr>ＭＳ Ｐゴシック</vt:lpstr>
      <vt:lpstr>Arial</vt:lpstr>
      <vt:lpstr>Arial Black</vt:lpstr>
      <vt:lpstr>Calibri</vt:lpstr>
      <vt:lpstr>Times New Roman</vt:lpstr>
      <vt:lpstr>Verdana</vt:lpstr>
      <vt:lpstr>Wingdings</vt:lpstr>
      <vt:lpstr>Praesentation</vt:lpstr>
      <vt:lpstr>Vorlage engl Folien Fell</vt:lpstr>
      <vt:lpstr>1_Vorlage engl Folien Fell</vt:lpstr>
      <vt:lpstr>2_Vorlage engl Folien Fell</vt:lpstr>
      <vt:lpstr>3_Vorlage engl Folien Fell</vt:lpstr>
      <vt:lpstr>Hans-Josef englisch</vt:lpstr>
      <vt:lpstr>1_Praesentation</vt:lpstr>
      <vt:lpstr>Blank Cover + wallpaper</vt:lpstr>
      <vt:lpstr>Hans-Josef deutsch neu</vt:lpstr>
      <vt:lpstr>2_Praesentation</vt:lpstr>
      <vt:lpstr>3_Praesentation</vt:lpstr>
      <vt:lpstr>4_Praesentation</vt:lpstr>
      <vt:lpstr>14_Praesentation</vt:lpstr>
      <vt:lpstr>1_Hans-Josef deutsch neu</vt:lpstr>
      <vt:lpstr>2_Hans-Josef deutsch neu</vt:lpstr>
      <vt:lpstr>3_Hans-Josef deutsch neu</vt:lpstr>
      <vt:lpstr>5_Praesentation</vt:lpstr>
      <vt:lpstr>Global Energy System  based on 100% Renewable Energy   Policy Recommendations</vt:lpstr>
      <vt:lpstr>COP21 target:  Stop climate warming at 1,5°C </vt:lpstr>
      <vt:lpstr>IEA World Energy Outlook 2018: Without new investment the world oil production will halve until 2025</vt:lpstr>
      <vt:lpstr>Crises of climate warming and peak oil can only be solved with two parallel strategies:</vt:lpstr>
      <vt:lpstr>Policies necessary for renewable growth &amp; climate protection</vt:lpstr>
      <vt:lpstr>Historic breakthrough in 2000: Enactment of Renewable Energy Act (EEG) in German Parliament</vt:lpstr>
      <vt:lpstr>Feed-in tariff for combined renewable power producer </vt:lpstr>
      <vt:lpstr>Thank you very much for your attention!</vt:lpstr>
    </vt:vector>
  </TitlesOfParts>
  <Company>Deutscher Bundestag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fellhama11</dc:creator>
  <cp:lastModifiedBy>Hans-Josef</cp:lastModifiedBy>
  <cp:revision>219</cp:revision>
  <dcterms:created xsi:type="dcterms:W3CDTF">2013-04-03T08:26:04Z</dcterms:created>
  <dcterms:modified xsi:type="dcterms:W3CDTF">2018-11-19T16:59:06Z</dcterms:modified>
</cp:coreProperties>
</file>