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6" r:id="rId2"/>
    <p:sldMasterId id="2147483674" r:id="rId3"/>
    <p:sldMasterId id="2147483690" r:id="rId4"/>
  </p:sldMasterIdLst>
  <p:notesMasterIdLst>
    <p:notesMasterId r:id="rId26"/>
  </p:notesMasterIdLst>
  <p:handoutMasterIdLst>
    <p:handoutMasterId r:id="rId27"/>
  </p:handoutMasterIdLst>
  <p:sldIdLst>
    <p:sldId id="1035" r:id="rId5"/>
    <p:sldId id="1098" r:id="rId6"/>
    <p:sldId id="1093" r:id="rId7"/>
    <p:sldId id="1080" r:id="rId8"/>
    <p:sldId id="1091" r:id="rId9"/>
    <p:sldId id="1081" r:id="rId10"/>
    <p:sldId id="1052" r:id="rId11"/>
    <p:sldId id="1084" r:id="rId12"/>
    <p:sldId id="1082" r:id="rId13"/>
    <p:sldId id="1047" r:id="rId14"/>
    <p:sldId id="1041" r:id="rId15"/>
    <p:sldId id="1086" r:id="rId16"/>
    <p:sldId id="1051" r:id="rId17"/>
    <p:sldId id="1087" r:id="rId18"/>
    <p:sldId id="1094" r:id="rId19"/>
    <p:sldId id="1095" r:id="rId20"/>
    <p:sldId id="1096" r:id="rId21"/>
    <p:sldId id="1097" r:id="rId22"/>
    <p:sldId id="1092" r:id="rId23"/>
    <p:sldId id="1056" r:id="rId24"/>
    <p:sldId id="103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olomon Oyewo" initials="SO" lastIdx="9" clrIdx="6">
    <p:extLst/>
  </p:cmAuthor>
  <p:cmAuthor id="1" name="Mahdi Fasihi" initials="MF" lastIdx="16" clrIdx="0">
    <p:extLst/>
  </p:cmAuthor>
  <p:cmAuthor id="8" name="Christian Breyer" initials="CB [2]" lastIdx="31" clrIdx="7">
    <p:extLst/>
  </p:cmAuthor>
  <p:cmAuthor id="2" name="LUT" initials="L" lastIdx="26" clrIdx="1">
    <p:extLst/>
  </p:cmAuthor>
  <p:cmAuthor id="9" name="Manish Thulasi Ram" initials="MTR" lastIdx="63" clrIdx="8">
    <p:extLst/>
  </p:cmAuthor>
  <p:cmAuthor id="3" name="Upeksha Caldera" initials="UC" lastIdx="13" clrIdx="2">
    <p:extLst/>
  </p:cmAuthor>
  <p:cmAuthor id="10" name="Dmitrii Bogdanov" initials="DB" lastIdx="6" clrIdx="9">
    <p:extLst/>
  </p:cmAuthor>
  <p:cmAuthor id="4" name="Michael Child" initials="MC" lastIdx="4" clrIdx="3">
    <p:extLst/>
  </p:cmAuthor>
  <p:cmAuthor id="11" name="Komila Nabiyeva" initials="KN" lastIdx="13" clrIdx="10"/>
  <p:cmAuthor id="5" name="Arman Aghahosseini" initials="AA" lastIdx="12" clrIdx="4">
    <p:extLst/>
  </p:cmAuthor>
  <p:cmAuthor id="6" name="Christian Breyer" initials="CB" lastIdx="18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3F3"/>
    <a:srgbClr val="40D520"/>
    <a:srgbClr val="FF0066"/>
    <a:srgbClr val="ED174D"/>
    <a:srgbClr val="FF5050"/>
    <a:srgbClr val="FF33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95467" autoAdjust="0"/>
  </p:normalViewPr>
  <p:slideViewPr>
    <p:cSldViewPr>
      <p:cViewPr>
        <p:scale>
          <a:sx n="90" d="100"/>
          <a:sy n="90" d="100"/>
        </p:scale>
        <p:origin x="-1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680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7E374-5D30-411B-AD68-775357A12594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603FD-EB5F-47C8-A1F5-8671EFF4E6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112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E730B-6D61-4AD1-BE1A-699CFE924391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586D5-C668-4B6B-85F0-F741321CA6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66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Objective or Concept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586D5-C668-4B6B-85F0-F741321CA6B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16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mailto:office@energywatchgroup.org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wmf"/><Relationship Id="rId5" Type="http://schemas.openxmlformats.org/officeDocument/2006/relationships/image" Target="../media/image4.jpg"/><Relationship Id="rId4" Type="http://schemas.openxmlformats.org/officeDocument/2006/relationships/hyperlink" Target="mailto:manish.thulasi.ram@lut.fi" TargetMode="Externa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g"/><Relationship Id="rId5" Type="http://schemas.openxmlformats.org/officeDocument/2006/relationships/hyperlink" Target="mailto:manish.thulasi.ram@lut.fi" TargetMode="External"/><Relationship Id="rId4" Type="http://schemas.openxmlformats.org/officeDocument/2006/relationships/hyperlink" Target="mailto:office@energywatchgroup.org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g"/><Relationship Id="rId5" Type="http://schemas.openxmlformats.org/officeDocument/2006/relationships/hyperlink" Target="mailto:manish.thulasi.ram@lut.fi" TargetMode="External"/><Relationship Id="rId4" Type="http://schemas.openxmlformats.org/officeDocument/2006/relationships/hyperlink" Target="mailto:office@energywatchgroup.org" TargetMode="Externa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ways the first slide 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98999"/>
            <a:ext cx="7286676" cy="33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ansi tekstillä + tausta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/>
          <p:cNvSpPr>
            <a:spLocks noGrp="1"/>
          </p:cNvSpPr>
          <p:nvPr>
            <p:ph type="title"/>
          </p:nvPr>
        </p:nvSpPr>
        <p:spPr>
          <a:xfrm>
            <a:off x="457200" y="1154010"/>
            <a:ext cx="8229600" cy="3168473"/>
          </a:xfrm>
          <a:prstGeom prst="rect">
            <a:avLst/>
          </a:prstGeom>
        </p:spPr>
        <p:txBody>
          <a:bodyPr vert="horz" anchor="ctr" anchorCtr="0"/>
          <a:lstStyle>
            <a:lvl1pPr>
              <a:lnSpc>
                <a:spcPts val="6540"/>
              </a:lnSpc>
              <a:spcBef>
                <a:spcPts val="0"/>
              </a:spcBef>
              <a:defRPr sz="7200" cap="all" baseline="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Muokkaa perustyylejä naps.</a:t>
            </a:r>
            <a:endParaRPr lang="fi-FI" dirty="0"/>
          </a:p>
        </p:txBody>
      </p:sp>
      <p:sp>
        <p:nvSpPr>
          <p:cNvPr id="4" name="Tekstin paikkamerkki 5"/>
          <p:cNvSpPr>
            <a:spLocks noGrp="1"/>
          </p:cNvSpPr>
          <p:nvPr>
            <p:ph type="body" sz="quarter" idx="10" hasCustomPrompt="1"/>
          </p:nvPr>
        </p:nvSpPr>
        <p:spPr>
          <a:xfrm>
            <a:off x="7410021" y="6008003"/>
            <a:ext cx="1269953" cy="395971"/>
          </a:xfrm>
          <a:prstGeom prst="rect">
            <a:avLst/>
          </a:prstGeom>
        </p:spPr>
        <p:txBody>
          <a:bodyPr vert="horz" anchor="ctr" anchorCtr="0"/>
          <a:lstStyle>
            <a:lvl1pPr marL="0" indent="0" algn="r">
              <a:buNone/>
              <a:defRPr sz="1400">
                <a:solidFill>
                  <a:srgbClr val="140F25"/>
                </a:solidFill>
              </a:defRPr>
            </a:lvl1pPr>
          </a:lstStyle>
          <a:p>
            <a:pPr lvl="0"/>
            <a:r>
              <a:rPr lang="fi-FI" dirty="0" smtClean="0"/>
              <a:t>19.1.15</a:t>
            </a:r>
          </a:p>
        </p:txBody>
      </p:sp>
      <p:sp>
        <p:nvSpPr>
          <p:cNvPr id="5" name="Tekstin paikkamerkki 5"/>
          <p:cNvSpPr>
            <a:spLocks noGrp="1"/>
          </p:cNvSpPr>
          <p:nvPr>
            <p:ph type="body" sz="quarter" idx="11"/>
          </p:nvPr>
        </p:nvSpPr>
        <p:spPr>
          <a:xfrm>
            <a:off x="3989086" y="6008003"/>
            <a:ext cx="3188793" cy="395971"/>
          </a:xfrm>
          <a:prstGeom prst="rect">
            <a:avLst/>
          </a:prstGeom>
        </p:spPr>
        <p:txBody>
          <a:bodyPr vert="horz" anchor="ctr" anchorCtr="0"/>
          <a:lstStyle>
            <a:lvl1pPr marL="0" indent="0" algn="r">
              <a:buNone/>
              <a:defRPr sz="1400" baseline="0">
                <a:solidFill>
                  <a:srgbClr val="140F25"/>
                </a:solidFill>
              </a:defRPr>
            </a:lvl1pPr>
          </a:lstStyle>
          <a:p>
            <a:pPr lvl="0"/>
            <a:r>
              <a:rPr lang="fi-FI" dirty="0" smtClean="0"/>
              <a:t>Muokkaa tekstin perustyylejä napsauttamalla</a:t>
            </a:r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2"/>
          </p:nvPr>
        </p:nvSpPr>
        <p:spPr>
          <a:xfrm>
            <a:off x="3577716" y="4519652"/>
            <a:ext cx="5109084" cy="1146987"/>
          </a:xfrm>
          <a:prstGeom prst="rect">
            <a:avLst/>
          </a:prstGeom>
        </p:spPr>
        <p:txBody>
          <a:bodyPr vert="horz" anchor="t" anchorCtr="0"/>
          <a:lstStyle>
            <a:lvl1pPr marL="0" indent="0" algn="r">
              <a:buNone/>
              <a:defRPr sz="1600" b="1" baseline="0">
                <a:solidFill>
                  <a:srgbClr val="140F25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</p:txBody>
      </p:sp>
    </p:spTree>
    <p:extLst>
      <p:ext uri="{BB962C8B-B14F-4D97-AF65-F5344CB8AC3E}">
        <p14:creationId xmlns:p14="http://schemas.microsoft.com/office/powerpoint/2010/main" val="3576936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na ensimmäinen logo di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98999"/>
            <a:ext cx="7286676" cy="33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135561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Kansi/otsikko dia punaine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7290" y="2214554"/>
            <a:ext cx="6429420" cy="114300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ED174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6583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Kansi/otsikko dia oranss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7290" y="2214554"/>
            <a:ext cx="6429420" cy="114300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66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8690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usta otsikko, leipis lista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72000"/>
            <a:ext cx="7572428" cy="796908"/>
          </a:xfrm>
        </p:spPr>
        <p:txBody>
          <a:bodyPr anchor="b"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15"/>
          <p:cNvPicPr>
            <a:picLocks noChangeAspect="1" noChangeArrowheads="1"/>
          </p:cNvPicPr>
          <p:nvPr userDrawn="1"/>
        </p:nvPicPr>
        <p:blipFill>
          <a:blip r:embed="rId2" cstate="print"/>
          <a:srcRect r="9524"/>
          <a:stretch>
            <a:fillRect/>
          </a:stretch>
        </p:blipFill>
        <p:spPr bwMode="auto">
          <a:xfrm>
            <a:off x="7560000" y="0"/>
            <a:ext cx="1591218" cy="95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Gerade Verbindung 7"/>
          <p:cNvCxnSpPr/>
          <p:nvPr userDrawn="1"/>
        </p:nvCxnSpPr>
        <p:spPr>
          <a:xfrm>
            <a:off x="0" y="6386072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liennummernplatzhalter 14"/>
          <p:cNvSpPr txBox="1">
            <a:spLocks/>
          </p:cNvSpPr>
          <p:nvPr userDrawn="1"/>
        </p:nvSpPr>
        <p:spPr>
          <a:xfrm>
            <a:off x="0" y="6386072"/>
            <a:ext cx="467544" cy="471928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defTabSz="914400">
              <a:tabLst>
                <a:tab pos="85725" algn="l"/>
              </a:tabLst>
              <a:defRPr/>
            </a:pPr>
            <a:fld id="{5EC56EC4-1413-455E-84AB-DC83D6F69C5C}" type="slidenum">
              <a:rPr lang="de-DE" sz="1500" b="1" smtClean="0">
                <a:solidFill>
                  <a:prstClr val="white"/>
                </a:solidFill>
                <a:latin typeface="Calibri"/>
              </a:rPr>
              <a:pPr algn="ctr" defTabSz="914400">
                <a:tabLst>
                  <a:tab pos="85725" algn="l"/>
                </a:tabLst>
                <a:defRPr/>
              </a:pPr>
              <a:t>‹#›</a:t>
            </a:fld>
            <a:endParaRPr lang="de-DE" sz="15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Fußzeilenplatzhalter 15"/>
          <p:cNvSpPr txBox="1">
            <a:spLocks/>
          </p:cNvSpPr>
          <p:nvPr userDrawn="1"/>
        </p:nvSpPr>
        <p:spPr>
          <a:xfrm>
            <a:off x="451183" y="6398975"/>
            <a:ext cx="8692817" cy="459025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Europa 100% </a:t>
            </a:r>
            <a:r>
              <a:rPr lang="en-US" sz="12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erneuerbar</a:t>
            </a:r>
            <a:endParaRPr lang="en-US" sz="12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defTabSz="914400">
              <a:defRPr/>
            </a:pPr>
            <a:r>
              <a:rPr lang="en-US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Christian Breyer </a:t>
            </a:r>
            <a:r>
              <a:rPr lang="de-DE" sz="1200" b="1" dirty="0" smtClean="0">
                <a:solidFill>
                  <a:prstClr val="black"/>
                </a:solidFill>
                <a:latin typeface="Arial Narrow" pitchFamily="34" charset="0"/>
              </a:rPr>
              <a:t>► Christian.Breyer@lut.fi</a:t>
            </a:r>
            <a:endParaRPr lang="en-US" sz="1200" b="1" dirty="0" smtClean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11" name="Picture 8" descr="\\SRV01\UserShares\Fabian.Moehrke\Bilder\Farbverlauf RLI 1.jpg"/>
          <p:cNvPicPr>
            <a:picLocks noChangeArrowheads="1"/>
          </p:cNvPicPr>
          <p:nvPr userDrawn="1"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-100000"/>
          </a:blip>
          <a:srcRect/>
          <a:stretch>
            <a:fillRect/>
          </a:stretch>
        </p:blipFill>
        <p:spPr bwMode="auto">
          <a:xfrm>
            <a:off x="285720" y="882000"/>
            <a:ext cx="7429552" cy="56346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0800000" scaled="1"/>
            <a:tileRect/>
          </a:gradFill>
          <a:ln>
            <a:noFill/>
          </a:ln>
        </p:spPr>
      </p:pic>
      <p:pic>
        <p:nvPicPr>
          <p:cNvPr id="12" name="Kuva 2" descr="NCE_h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1938"/>
          <a:stretch/>
        </p:blipFill>
        <p:spPr>
          <a:xfrm>
            <a:off x="6633291" y="5705620"/>
            <a:ext cx="2517927" cy="115238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0112441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ainen ottsikko, leipis list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5720" y="72000"/>
            <a:ext cx="7572428" cy="796908"/>
          </a:xfrm>
        </p:spPr>
        <p:txBody>
          <a:bodyPr anchor="b"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Fußzeilenplatzhalter 15"/>
          <p:cNvSpPr txBox="1">
            <a:spLocks/>
          </p:cNvSpPr>
          <p:nvPr userDrawn="1"/>
        </p:nvSpPr>
        <p:spPr>
          <a:xfrm>
            <a:off x="451183" y="6398975"/>
            <a:ext cx="8692817" cy="459025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defTabSz="914400">
              <a:defRPr/>
            </a:pPr>
            <a:r>
              <a:rPr lang="en-US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Europa 100% </a:t>
            </a:r>
            <a:r>
              <a:rPr lang="en-US" sz="12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erneuerbar</a:t>
            </a:r>
            <a:endParaRPr lang="en-US" sz="12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defTabSz="914400">
              <a:defRPr/>
            </a:pPr>
            <a:r>
              <a:rPr lang="en-US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Christian Breyer </a:t>
            </a:r>
            <a:r>
              <a:rPr lang="de-DE" sz="1200" b="1" dirty="0" smtClean="0">
                <a:solidFill>
                  <a:prstClr val="black"/>
                </a:solidFill>
                <a:latin typeface="Arial Narrow" pitchFamily="34" charset="0"/>
              </a:rPr>
              <a:t>► Christian.Breyer@lut.fi</a:t>
            </a:r>
            <a:endParaRPr lang="en-US" sz="1200" b="1" dirty="0" smtClean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11" name="Picture 8" descr="\\SRV01\UserShares\Fabian.Moehrke\Bilder\Farbverlauf RLI 1.jpg"/>
          <p:cNvPicPr>
            <a:picLocks noChangeArrowheads="1"/>
          </p:cNvPicPr>
          <p:nvPr userDrawn="1"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-100000"/>
          </a:blip>
          <a:srcRect/>
          <a:stretch>
            <a:fillRect/>
          </a:stretch>
        </p:blipFill>
        <p:spPr bwMode="auto">
          <a:xfrm>
            <a:off x="285720" y="882000"/>
            <a:ext cx="7429552" cy="56346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0800000" scaled="1"/>
            <a:tileRect/>
          </a:gradFill>
          <a:ln>
            <a:noFill/>
          </a:ln>
        </p:spPr>
      </p:pic>
      <p:pic>
        <p:nvPicPr>
          <p:cNvPr id="12" name="Picture 15"/>
          <p:cNvPicPr>
            <a:picLocks noChangeAspect="1" noChangeArrowheads="1"/>
          </p:cNvPicPr>
          <p:nvPr userDrawn="1"/>
        </p:nvPicPr>
        <p:blipFill>
          <a:blip r:embed="rId3" cstate="print"/>
          <a:srcRect r="9524"/>
          <a:stretch>
            <a:fillRect/>
          </a:stretch>
        </p:blipFill>
        <p:spPr bwMode="auto">
          <a:xfrm>
            <a:off x="7560000" y="0"/>
            <a:ext cx="1591218" cy="95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Foliennummernplatzhalter 14"/>
          <p:cNvSpPr txBox="1">
            <a:spLocks/>
          </p:cNvSpPr>
          <p:nvPr userDrawn="1"/>
        </p:nvSpPr>
        <p:spPr>
          <a:xfrm>
            <a:off x="0" y="6386072"/>
            <a:ext cx="467544" cy="471928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defTabSz="914400">
              <a:tabLst>
                <a:tab pos="85725" algn="l"/>
              </a:tabLst>
              <a:defRPr/>
            </a:pPr>
            <a:fld id="{5EC56EC4-1413-455E-84AB-DC83D6F69C5C}" type="slidenum">
              <a:rPr lang="de-DE" sz="1500" b="1" smtClean="0">
                <a:solidFill>
                  <a:prstClr val="white"/>
                </a:solidFill>
                <a:latin typeface="Calibri"/>
              </a:rPr>
              <a:pPr algn="ctr" defTabSz="914400">
                <a:tabLst>
                  <a:tab pos="85725" algn="l"/>
                </a:tabLst>
                <a:defRPr/>
              </a:pPr>
              <a:t>‹#›</a:t>
            </a:fld>
            <a:endParaRPr lang="de-DE" sz="1500" b="1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4" name="Gerade Verbindung 7"/>
          <p:cNvCxnSpPr/>
          <p:nvPr userDrawn="1"/>
        </p:nvCxnSpPr>
        <p:spPr>
          <a:xfrm>
            <a:off x="0" y="6386072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Kuva 2" descr="NCE_h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1938"/>
          <a:stretch/>
        </p:blipFill>
        <p:spPr>
          <a:xfrm>
            <a:off x="6633291" y="5705620"/>
            <a:ext cx="2517927" cy="115238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6309105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unainen ottsikko, leipis listas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5720" y="72000"/>
            <a:ext cx="7572428" cy="796908"/>
          </a:xfrm>
        </p:spPr>
        <p:txBody>
          <a:bodyPr anchor="b"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Fußzeilenplatzhalter 15"/>
          <p:cNvSpPr txBox="1">
            <a:spLocks/>
          </p:cNvSpPr>
          <p:nvPr userDrawn="1"/>
        </p:nvSpPr>
        <p:spPr>
          <a:xfrm>
            <a:off x="451183" y="6398975"/>
            <a:ext cx="8692817" cy="459025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defTabSz="914400">
              <a:defRPr/>
            </a:pPr>
            <a:endParaRPr lang="en-US" sz="1200" b="1" dirty="0" smtClean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11" name="Picture 8" descr="\\SRV01\UserShares\Fabian.Moehrke\Bilder\Farbverlauf RLI 1.jpg"/>
          <p:cNvPicPr>
            <a:picLocks noChangeArrowheads="1"/>
          </p:cNvPicPr>
          <p:nvPr userDrawn="1"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-100000"/>
          </a:blip>
          <a:srcRect/>
          <a:stretch>
            <a:fillRect/>
          </a:stretch>
        </p:blipFill>
        <p:spPr bwMode="auto">
          <a:xfrm>
            <a:off x="285720" y="882000"/>
            <a:ext cx="7429552" cy="56346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0800000" scaled="1"/>
            <a:tileRect/>
          </a:gradFill>
          <a:ln>
            <a:noFill/>
          </a:ln>
        </p:spPr>
      </p:pic>
      <p:pic>
        <p:nvPicPr>
          <p:cNvPr id="12" name="Picture 15"/>
          <p:cNvPicPr>
            <a:picLocks noChangeAspect="1" noChangeArrowheads="1"/>
          </p:cNvPicPr>
          <p:nvPr userDrawn="1"/>
        </p:nvPicPr>
        <p:blipFill>
          <a:blip r:embed="rId3" cstate="print"/>
          <a:srcRect r="9524"/>
          <a:stretch>
            <a:fillRect/>
          </a:stretch>
        </p:blipFill>
        <p:spPr bwMode="auto">
          <a:xfrm>
            <a:off x="7560000" y="0"/>
            <a:ext cx="1591218" cy="95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Foliennummernplatzhalter 14"/>
          <p:cNvSpPr txBox="1">
            <a:spLocks/>
          </p:cNvSpPr>
          <p:nvPr userDrawn="1"/>
        </p:nvSpPr>
        <p:spPr>
          <a:xfrm>
            <a:off x="0" y="6386072"/>
            <a:ext cx="467544" cy="471928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defTabSz="914400">
              <a:tabLst>
                <a:tab pos="85725" algn="l"/>
              </a:tabLst>
              <a:defRPr/>
            </a:pPr>
            <a:fld id="{5EC56EC4-1413-455E-84AB-DC83D6F69C5C}" type="slidenum">
              <a:rPr lang="de-DE" sz="1500" b="1" smtClean="0">
                <a:solidFill>
                  <a:prstClr val="white"/>
                </a:solidFill>
                <a:latin typeface="Calibri"/>
              </a:rPr>
              <a:pPr algn="ctr" defTabSz="914400">
                <a:tabLst>
                  <a:tab pos="85725" algn="l"/>
                </a:tabLst>
                <a:defRPr/>
              </a:pPr>
              <a:t>‹#›</a:t>
            </a:fld>
            <a:endParaRPr lang="de-DE" sz="1500" b="1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4" name="Gerade Verbindung 7"/>
          <p:cNvCxnSpPr/>
          <p:nvPr userDrawn="1"/>
        </p:nvCxnSpPr>
        <p:spPr>
          <a:xfrm>
            <a:off x="0" y="6386072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 userDrawn="1"/>
        </p:nvSpPr>
        <p:spPr>
          <a:xfrm>
            <a:off x="451182" y="6398975"/>
            <a:ext cx="7217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Europa 100% </a:t>
            </a:r>
            <a:r>
              <a:rPr lang="en-US" sz="1200" b="1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erneuerbar</a:t>
            </a:r>
            <a:endParaRPr lang="en-US" sz="1200" b="1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Christian Breyer </a:t>
            </a:r>
            <a:r>
              <a:rPr lang="de-DE" sz="1200" b="1" dirty="0" smtClean="0">
                <a:solidFill>
                  <a:prstClr val="black"/>
                </a:solidFill>
                <a:latin typeface="Arial Narrow" pitchFamily="34" charset="0"/>
                <a:ea typeface="+mn-ea"/>
                <a:cs typeface="+mn-cs"/>
              </a:rPr>
              <a:t>► Christian.Breyer</a:t>
            </a:r>
            <a:r>
              <a:rPr lang="de-DE" sz="1200" b="1" dirty="0" smtClean="0">
                <a:solidFill>
                  <a:prstClr val="black"/>
                </a:solidFill>
                <a:latin typeface="Arial Narrow" pitchFamily="34" charset="0"/>
                <a:ea typeface="+mn-ea"/>
                <a:cs typeface="Arial" charset="0"/>
              </a:rPr>
              <a:t>@lut.fi</a:t>
            </a:r>
            <a:endParaRPr lang="en-US" sz="1200" b="1" dirty="0" smtClean="0">
              <a:solidFill>
                <a:prstClr val="black"/>
              </a:solidFill>
              <a:latin typeface="Arial Narrow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7691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/ title slid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7290" y="2214554"/>
            <a:ext cx="6429420" cy="114300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ED174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5" name="Kuva 3" descr="NCE_v_nega_sloga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815" y="4600306"/>
            <a:ext cx="1465063" cy="1809416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/ Title Slide oran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7290" y="2214554"/>
            <a:ext cx="6429420" cy="114300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66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4" name="Kuva 3" descr="NCE_v_nega_sloga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815" y="4600306"/>
            <a:ext cx="1465063" cy="1809416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st Researchers’ Semin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72000"/>
            <a:ext cx="7572428" cy="796908"/>
          </a:xfrm>
        </p:spPr>
        <p:txBody>
          <a:bodyPr anchor="b"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643" y="1556792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6381328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8" descr="\\SRV01\UserShares\Fabian.Moehrke\Bilder\Farbverlauf RLI 1.jpg"/>
          <p:cNvPicPr>
            <a:picLocks noChangeArrowheads="1"/>
          </p:cNvPicPr>
          <p:nvPr userDrawn="1"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-100000"/>
          </a:blip>
          <a:srcRect/>
          <a:stretch>
            <a:fillRect/>
          </a:stretch>
        </p:blipFill>
        <p:spPr bwMode="auto">
          <a:xfrm>
            <a:off x="285720" y="882000"/>
            <a:ext cx="7429552" cy="56346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0800000" scaled="1"/>
            <a:tileRect/>
          </a:gradFill>
          <a:ln>
            <a:noFill/>
          </a:ln>
        </p:spPr>
      </p:pic>
      <p:sp>
        <p:nvSpPr>
          <p:cNvPr id="15" name="Foliennummernplatzhalter 14"/>
          <p:cNvSpPr txBox="1">
            <a:spLocks/>
          </p:cNvSpPr>
          <p:nvPr userDrawn="1"/>
        </p:nvSpPr>
        <p:spPr>
          <a:xfrm>
            <a:off x="0" y="6378758"/>
            <a:ext cx="512643" cy="479242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tabLst>
                <a:tab pos="85725" algn="l"/>
              </a:tabLst>
              <a:defRPr/>
            </a:pPr>
            <a:fld id="{5EC56EC4-1413-455E-84AB-DC83D6F69C5C}" type="slidenum">
              <a:rPr lang="de-DE" sz="1500" b="1" smtClean="0">
                <a:solidFill>
                  <a:prstClr val="white"/>
                </a:solidFill>
                <a:latin typeface="Calibri"/>
              </a:rPr>
              <a:pPr algn="ctr">
                <a:tabLst>
                  <a:tab pos="85725" algn="l"/>
                </a:tabLst>
                <a:defRPr/>
              </a:pPr>
              <a:t>‹#›</a:t>
            </a:fld>
            <a:endParaRPr lang="de-DE" sz="15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Fußzeilenplatzhalter 15"/>
          <p:cNvSpPr txBox="1">
            <a:spLocks/>
          </p:cNvSpPr>
          <p:nvPr userDrawn="1"/>
        </p:nvSpPr>
        <p:spPr>
          <a:xfrm>
            <a:off x="512643" y="6378759"/>
            <a:ext cx="8631357" cy="479241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spcAft>
                <a:spcPts val="300"/>
              </a:spcAft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Global Energy System Based on 100% Renewable Energy - Power Sector: Global Overview</a:t>
            </a:r>
            <a:endParaRPr lang="en-US" sz="1200" b="1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more information </a:t>
            </a:r>
            <a:r>
              <a:rPr lang="de-DE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► </a:t>
            </a:r>
            <a:r>
              <a:rPr lang="de-DE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  <a:hlinkClick r:id="rId3"/>
              </a:rPr>
              <a:t>office@energywatchgroup.org</a:t>
            </a:r>
            <a:r>
              <a:rPr lang="de-DE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  <a:hlinkClick r:id="rId4"/>
              </a:rPr>
              <a:t>manish.thulasi.ram@lut.fi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de-DE" sz="1200" b="1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420" y="6395792"/>
            <a:ext cx="1583084" cy="437665"/>
          </a:xfrm>
          <a:prstGeom prst="rect">
            <a:avLst/>
          </a:prstGeom>
        </p:spPr>
      </p:pic>
      <p:pic>
        <p:nvPicPr>
          <p:cNvPr id="12" name="Picture 15"/>
          <p:cNvPicPr>
            <a:picLocks noChangeAspect="1" noChangeArrowheads="1"/>
          </p:cNvPicPr>
          <p:nvPr userDrawn="1"/>
        </p:nvPicPr>
        <p:blipFill>
          <a:blip r:embed="rId6" cstate="print"/>
          <a:srcRect r="9524"/>
          <a:stretch>
            <a:fillRect/>
          </a:stretch>
        </p:blipFill>
        <p:spPr bwMode="auto">
          <a:xfrm>
            <a:off x="7525420" y="0"/>
            <a:ext cx="1625798" cy="93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P2 Worksh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5720" y="72000"/>
            <a:ext cx="7572428" cy="796908"/>
          </a:xfrm>
        </p:spPr>
        <p:txBody>
          <a:bodyPr anchor="b"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Gerade Verbindung 7"/>
          <p:cNvCxnSpPr/>
          <p:nvPr userDrawn="1"/>
        </p:nvCxnSpPr>
        <p:spPr>
          <a:xfrm>
            <a:off x="0" y="6377019"/>
            <a:ext cx="9144000" cy="43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liennummernplatzhalter 14"/>
          <p:cNvSpPr txBox="1">
            <a:spLocks/>
          </p:cNvSpPr>
          <p:nvPr userDrawn="1"/>
        </p:nvSpPr>
        <p:spPr>
          <a:xfrm>
            <a:off x="0" y="6378758"/>
            <a:ext cx="512643" cy="479242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tabLst>
                <a:tab pos="85725" algn="l"/>
              </a:tabLst>
              <a:defRPr/>
            </a:pPr>
            <a:fld id="{5EC56EC4-1413-455E-84AB-DC83D6F69C5C}" type="slidenum">
              <a:rPr lang="de-DE" sz="1500" b="1" smtClean="0">
                <a:solidFill>
                  <a:prstClr val="white"/>
                </a:solidFill>
                <a:latin typeface="Calibri"/>
              </a:rPr>
              <a:pPr algn="ctr">
                <a:tabLst>
                  <a:tab pos="85725" algn="l"/>
                </a:tabLst>
                <a:defRPr/>
              </a:pPr>
              <a:t>‹#›</a:t>
            </a:fld>
            <a:endParaRPr lang="de-DE" sz="1500" b="1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7" name="Picture 15"/>
          <p:cNvPicPr>
            <a:picLocks noChangeAspect="1" noChangeArrowheads="1"/>
          </p:cNvPicPr>
          <p:nvPr userDrawn="1"/>
        </p:nvPicPr>
        <p:blipFill>
          <a:blip r:embed="rId2" cstate="print"/>
          <a:srcRect r="9524"/>
          <a:stretch>
            <a:fillRect/>
          </a:stretch>
        </p:blipFill>
        <p:spPr bwMode="auto">
          <a:xfrm>
            <a:off x="7525420" y="0"/>
            <a:ext cx="1625798" cy="93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8" descr="\\SRV01\UserShares\Fabian.Moehrke\Bilder\Farbverlauf RLI 1.jpg"/>
          <p:cNvPicPr>
            <a:picLocks noChangeArrowheads="1"/>
          </p:cNvPicPr>
          <p:nvPr userDrawn="1"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-100000"/>
          </a:blip>
          <a:srcRect/>
          <a:stretch>
            <a:fillRect/>
          </a:stretch>
        </p:blipFill>
        <p:spPr bwMode="auto">
          <a:xfrm>
            <a:off x="285720" y="882000"/>
            <a:ext cx="7429552" cy="56346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0800000" scaled="1"/>
            <a:tileRect/>
          </a:gradFill>
          <a:ln>
            <a:noFill/>
          </a:ln>
        </p:spPr>
      </p:pic>
      <p:sp>
        <p:nvSpPr>
          <p:cNvPr id="21" name="Fußzeilenplatzhalter 15"/>
          <p:cNvSpPr txBox="1">
            <a:spLocks/>
          </p:cNvSpPr>
          <p:nvPr userDrawn="1"/>
        </p:nvSpPr>
        <p:spPr>
          <a:xfrm>
            <a:off x="512643" y="6378759"/>
            <a:ext cx="8631357" cy="479241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spcAft>
                <a:spcPts val="300"/>
              </a:spcAft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Global Energy System Based on 100% Renewable Energy - Power Sector: Global Overview</a:t>
            </a:r>
            <a:endParaRPr lang="en-US" sz="1200" b="1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more information </a:t>
            </a:r>
            <a:r>
              <a:rPr lang="de-DE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► </a:t>
            </a:r>
            <a:r>
              <a:rPr lang="de-DE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  <a:hlinkClick r:id="rId4"/>
              </a:rPr>
              <a:t>office@energywatchgroup.org</a:t>
            </a:r>
            <a:r>
              <a:rPr lang="de-DE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  <a:hlinkClick r:id="rId5"/>
              </a:rPr>
              <a:t>manish.thulasi.ram@lut.fi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de-DE" sz="1200" b="1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420" y="6399546"/>
            <a:ext cx="1583084" cy="43766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P2 Worksh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 Verbindung 7"/>
          <p:cNvCxnSpPr/>
          <p:nvPr userDrawn="1"/>
        </p:nvCxnSpPr>
        <p:spPr>
          <a:xfrm>
            <a:off x="0" y="6381328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85720" y="72000"/>
            <a:ext cx="7572428" cy="796908"/>
          </a:xfrm>
        </p:spPr>
        <p:txBody>
          <a:bodyPr anchor="b">
            <a:normAutofit/>
          </a:bodyPr>
          <a:lstStyle>
            <a:lvl1pPr>
              <a:defRPr sz="3200" b="1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1" name="Picture 8" descr="\\SRV01\UserShares\Fabian.Moehrke\Bilder\Farbverlauf RLI 1.jpg"/>
          <p:cNvPicPr>
            <a:picLocks noChangeArrowheads="1"/>
          </p:cNvPicPr>
          <p:nvPr userDrawn="1"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-100000"/>
          </a:blip>
          <a:srcRect/>
          <a:stretch>
            <a:fillRect/>
          </a:stretch>
        </p:blipFill>
        <p:spPr bwMode="auto">
          <a:xfrm>
            <a:off x="285720" y="882000"/>
            <a:ext cx="7429552" cy="56346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0800000" scaled="1"/>
            <a:tileRect/>
          </a:gradFill>
          <a:ln>
            <a:noFill/>
          </a:ln>
        </p:spPr>
      </p:pic>
      <p:pic>
        <p:nvPicPr>
          <p:cNvPr id="12" name="Picture 15"/>
          <p:cNvPicPr>
            <a:picLocks noChangeAspect="1" noChangeArrowheads="1"/>
          </p:cNvPicPr>
          <p:nvPr userDrawn="1"/>
        </p:nvPicPr>
        <p:blipFill>
          <a:blip r:embed="rId3" cstate="print"/>
          <a:srcRect r="9524"/>
          <a:stretch>
            <a:fillRect/>
          </a:stretch>
        </p:blipFill>
        <p:spPr bwMode="auto">
          <a:xfrm>
            <a:off x="7525420" y="0"/>
            <a:ext cx="1625798" cy="93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Foliennummernplatzhalter 14"/>
          <p:cNvSpPr txBox="1">
            <a:spLocks/>
          </p:cNvSpPr>
          <p:nvPr userDrawn="1"/>
        </p:nvSpPr>
        <p:spPr>
          <a:xfrm>
            <a:off x="0" y="6378758"/>
            <a:ext cx="512643" cy="479242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tabLst>
                <a:tab pos="85725" algn="l"/>
              </a:tabLst>
              <a:defRPr/>
            </a:pPr>
            <a:fld id="{5EC56EC4-1413-455E-84AB-DC83D6F69C5C}" type="slidenum">
              <a:rPr lang="de-DE" sz="1500" b="1" smtClean="0">
                <a:solidFill>
                  <a:prstClr val="white"/>
                </a:solidFill>
                <a:latin typeface="Calibri"/>
              </a:rPr>
              <a:pPr algn="ctr">
                <a:tabLst>
                  <a:tab pos="85725" algn="l"/>
                </a:tabLst>
                <a:defRPr/>
              </a:pPr>
              <a:t>‹#›</a:t>
            </a:fld>
            <a:endParaRPr lang="de-DE" sz="15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Fußzeilenplatzhalter 15"/>
          <p:cNvSpPr txBox="1">
            <a:spLocks/>
          </p:cNvSpPr>
          <p:nvPr userDrawn="1"/>
        </p:nvSpPr>
        <p:spPr>
          <a:xfrm>
            <a:off x="512643" y="6378759"/>
            <a:ext cx="8631357" cy="479241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spcAft>
                <a:spcPts val="300"/>
              </a:spcAft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Global Energy System Based on 100% Renewable Energy - Power Sector: Global Overview</a:t>
            </a:r>
            <a:endParaRPr lang="en-US" sz="1200" b="1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  <a:defRPr/>
            </a:pPr>
            <a:r>
              <a:rPr lang="en-US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more information </a:t>
            </a:r>
            <a:r>
              <a:rPr lang="de-DE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► </a:t>
            </a:r>
            <a:r>
              <a:rPr lang="de-DE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  <a:hlinkClick r:id="rId4"/>
              </a:rPr>
              <a:t>office@energywatchgroup.org</a:t>
            </a:r>
            <a:r>
              <a:rPr lang="de-DE" sz="1200" b="1" kern="12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  <a:hlinkClick r:id="rId5"/>
              </a:rPr>
              <a:t>manish.thulasi.ram@lut.fi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de-DE" sz="1200" b="1" kern="1200" dirty="0" smtClean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420" y="6395792"/>
            <a:ext cx="1583084" cy="43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698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ext +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/>
          <p:cNvSpPr>
            <a:spLocks noGrp="1"/>
          </p:cNvSpPr>
          <p:nvPr>
            <p:ph type="title"/>
          </p:nvPr>
        </p:nvSpPr>
        <p:spPr>
          <a:xfrm>
            <a:off x="457200" y="1154010"/>
            <a:ext cx="8229600" cy="3168473"/>
          </a:xfrm>
          <a:prstGeom prst="rect">
            <a:avLst/>
          </a:prstGeom>
        </p:spPr>
        <p:txBody>
          <a:bodyPr vert="horz" anchor="ctr" anchorCtr="0"/>
          <a:lstStyle>
            <a:lvl1pPr>
              <a:lnSpc>
                <a:spcPts val="6540"/>
              </a:lnSpc>
              <a:spcBef>
                <a:spcPts val="0"/>
              </a:spcBef>
              <a:defRPr sz="7200" cap="all" baseline="0">
                <a:solidFill>
                  <a:srgbClr val="FFFFFF"/>
                </a:solidFill>
              </a:defRPr>
            </a:lvl1pPr>
          </a:lstStyle>
          <a:p>
            <a:r>
              <a:rPr lang="fi-FI" smtClean="0"/>
              <a:t>Muokkaa perustyylejä naps.</a:t>
            </a:r>
            <a:endParaRPr lang="fi-FI" dirty="0"/>
          </a:p>
        </p:txBody>
      </p:sp>
      <p:sp>
        <p:nvSpPr>
          <p:cNvPr id="4" name="Tekstin paikkamerkki 5"/>
          <p:cNvSpPr>
            <a:spLocks noGrp="1"/>
          </p:cNvSpPr>
          <p:nvPr>
            <p:ph type="body" sz="quarter" idx="10" hasCustomPrompt="1"/>
          </p:nvPr>
        </p:nvSpPr>
        <p:spPr>
          <a:xfrm>
            <a:off x="7410021" y="6008003"/>
            <a:ext cx="1269953" cy="395971"/>
          </a:xfrm>
          <a:prstGeom prst="rect">
            <a:avLst/>
          </a:prstGeom>
        </p:spPr>
        <p:txBody>
          <a:bodyPr vert="horz" anchor="ctr" anchorCtr="0"/>
          <a:lstStyle>
            <a:lvl1pPr marL="0" indent="0" algn="r">
              <a:buNone/>
              <a:defRPr sz="1400">
                <a:solidFill>
                  <a:srgbClr val="140F25"/>
                </a:solidFill>
              </a:defRPr>
            </a:lvl1pPr>
          </a:lstStyle>
          <a:p>
            <a:pPr lvl="0"/>
            <a:r>
              <a:rPr lang="fi-FI" dirty="0" smtClean="0"/>
              <a:t>19.1.15</a:t>
            </a:r>
          </a:p>
        </p:txBody>
      </p:sp>
      <p:sp>
        <p:nvSpPr>
          <p:cNvPr id="5" name="Tekstin paikkamerkki 5"/>
          <p:cNvSpPr>
            <a:spLocks noGrp="1"/>
          </p:cNvSpPr>
          <p:nvPr>
            <p:ph type="body" sz="quarter" idx="11"/>
          </p:nvPr>
        </p:nvSpPr>
        <p:spPr>
          <a:xfrm>
            <a:off x="3989086" y="6008003"/>
            <a:ext cx="3188793" cy="395971"/>
          </a:xfrm>
          <a:prstGeom prst="rect">
            <a:avLst/>
          </a:prstGeom>
        </p:spPr>
        <p:txBody>
          <a:bodyPr vert="horz" anchor="ctr" anchorCtr="0"/>
          <a:lstStyle>
            <a:lvl1pPr marL="0" indent="0" algn="r">
              <a:buNone/>
              <a:defRPr sz="1400" baseline="0">
                <a:solidFill>
                  <a:srgbClr val="140F25"/>
                </a:solidFill>
              </a:defRPr>
            </a:lvl1pPr>
          </a:lstStyle>
          <a:p>
            <a:pPr lvl="0"/>
            <a:r>
              <a:rPr lang="fi-FI" dirty="0" smtClean="0"/>
              <a:t>Muokkaa tekstin perustyylejä napsauttamalla</a:t>
            </a:r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2"/>
          </p:nvPr>
        </p:nvSpPr>
        <p:spPr>
          <a:xfrm>
            <a:off x="3577716" y="4519652"/>
            <a:ext cx="5109084" cy="1146987"/>
          </a:xfrm>
          <a:prstGeom prst="rect">
            <a:avLst/>
          </a:prstGeom>
        </p:spPr>
        <p:txBody>
          <a:bodyPr vert="horz" anchor="t" anchorCtr="0"/>
          <a:lstStyle>
            <a:lvl1pPr marL="0" indent="0" algn="r">
              <a:buNone/>
              <a:defRPr sz="1600" b="1" baseline="0">
                <a:solidFill>
                  <a:srgbClr val="140F25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</p:txBody>
      </p:sp>
    </p:spTree>
    <p:extLst>
      <p:ext uri="{BB962C8B-B14F-4D97-AF65-F5344CB8AC3E}">
        <p14:creationId xmlns:p14="http://schemas.microsoft.com/office/powerpoint/2010/main" val="4274358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Kansi/otsikko dia punain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7290" y="2214554"/>
            <a:ext cx="6429420" cy="114300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ED174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204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tra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ruutu 1"/>
          <p:cNvSpPr txBox="1"/>
          <p:nvPr userDrawn="1"/>
        </p:nvSpPr>
        <p:spPr>
          <a:xfrm>
            <a:off x="-2102932" y="278552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fi-FI" dirty="0">
              <a:solidFill>
                <a:prstClr val="black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120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7A9B232-9AE6-4280-9ED0-D612EA764B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3" r:id="rId2"/>
    <p:sldLayoutId id="2147483672" r:id="rId3"/>
    <p:sldLayoutId id="2147483650" r:id="rId4"/>
    <p:sldLayoutId id="2147483660" r:id="rId5"/>
    <p:sldLayoutId id="2147483681" r:id="rId6"/>
  </p:sldLayoutIdLst>
  <p:transition>
    <p:fade thruBlk="1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ED174D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116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97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B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in paikkamerkki 3"/>
          <p:cNvSpPr txBox="1">
            <a:spLocks/>
          </p:cNvSpPr>
          <p:nvPr userDrawn="1"/>
        </p:nvSpPr>
        <p:spPr>
          <a:xfrm>
            <a:off x="526076" y="4983163"/>
            <a:ext cx="8109927" cy="1503362"/>
          </a:xfrm>
          <a:prstGeom prst="rect">
            <a:avLst/>
          </a:prstGeo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i-FI" dirty="0" smtClean="0">
                <a:solidFill>
                  <a:prstClr val="black"/>
                </a:solidFill>
              </a:rPr>
              <a:t>NEO-CARBON Energy </a:t>
            </a:r>
            <a:r>
              <a:rPr lang="fi-FI" dirty="0" err="1" smtClean="0">
                <a:solidFill>
                  <a:prstClr val="black"/>
                </a:solidFill>
              </a:rPr>
              <a:t>project</a:t>
            </a:r>
            <a:r>
              <a:rPr lang="fi-FI" dirty="0" smtClean="0">
                <a:solidFill>
                  <a:prstClr val="black"/>
                </a:solidFill>
              </a:rPr>
              <a:t> is </a:t>
            </a:r>
            <a:r>
              <a:rPr lang="fi-FI" dirty="0" err="1" smtClean="0">
                <a:solidFill>
                  <a:prstClr val="black"/>
                </a:solidFill>
              </a:rPr>
              <a:t>one</a:t>
            </a:r>
            <a:r>
              <a:rPr lang="fi-FI" dirty="0" smtClean="0">
                <a:solidFill>
                  <a:prstClr val="black"/>
                </a:solidFill>
              </a:rPr>
              <a:t> of the Tekes </a:t>
            </a:r>
            <a:r>
              <a:rPr lang="fi-FI" dirty="0" err="1" smtClean="0">
                <a:solidFill>
                  <a:prstClr val="black"/>
                </a:solidFill>
              </a:rPr>
              <a:t>strategy</a:t>
            </a:r>
            <a:r>
              <a:rPr lang="fi-FI" dirty="0" smtClean="0">
                <a:solidFill>
                  <a:prstClr val="black"/>
                </a:solidFill>
              </a:rPr>
              <a:t> </a:t>
            </a:r>
            <a:r>
              <a:rPr lang="fi-FI" dirty="0" err="1" smtClean="0">
                <a:solidFill>
                  <a:prstClr val="black"/>
                </a:solidFill>
              </a:rPr>
              <a:t>research</a:t>
            </a:r>
            <a:r>
              <a:rPr lang="fi-FI" dirty="0" smtClean="0">
                <a:solidFill>
                  <a:prstClr val="black"/>
                </a:solidFill>
              </a:rPr>
              <a:t> </a:t>
            </a:r>
            <a:r>
              <a:rPr lang="fi-FI" dirty="0" err="1" smtClean="0">
                <a:solidFill>
                  <a:prstClr val="black"/>
                </a:solidFill>
              </a:rPr>
              <a:t>openings</a:t>
            </a:r>
            <a:r>
              <a:rPr lang="fi-FI" dirty="0" smtClean="0">
                <a:solidFill>
                  <a:prstClr val="black"/>
                </a:solidFill>
              </a:rPr>
              <a:t> and the </a:t>
            </a:r>
            <a:r>
              <a:rPr lang="fi-FI" dirty="0" err="1" smtClean="0">
                <a:solidFill>
                  <a:prstClr val="black"/>
                </a:solidFill>
              </a:rPr>
              <a:t>project</a:t>
            </a:r>
            <a:r>
              <a:rPr lang="fi-FI" dirty="0" smtClean="0">
                <a:solidFill>
                  <a:prstClr val="black"/>
                </a:solidFill>
              </a:rPr>
              <a:t> is </a:t>
            </a:r>
            <a:r>
              <a:rPr lang="fi-FI" dirty="0" err="1" smtClean="0">
                <a:solidFill>
                  <a:prstClr val="black"/>
                </a:solidFill>
              </a:rPr>
              <a:t>carried</a:t>
            </a:r>
            <a:r>
              <a:rPr lang="fi-FI" dirty="0" smtClean="0">
                <a:solidFill>
                  <a:prstClr val="black"/>
                </a:solidFill>
              </a:rPr>
              <a:t> out in </a:t>
            </a:r>
            <a:r>
              <a:rPr lang="fi-FI" dirty="0" err="1" smtClean="0">
                <a:solidFill>
                  <a:prstClr val="black"/>
                </a:solidFill>
              </a:rPr>
              <a:t>cooperation</a:t>
            </a:r>
            <a:r>
              <a:rPr lang="fi-FI" dirty="0" smtClean="0">
                <a:solidFill>
                  <a:prstClr val="black"/>
                </a:solidFill>
              </a:rPr>
              <a:t> with Technical </a:t>
            </a:r>
            <a:r>
              <a:rPr lang="fi-FI" dirty="0" err="1" smtClean="0">
                <a:solidFill>
                  <a:prstClr val="black"/>
                </a:solidFill>
              </a:rPr>
              <a:t>Research</a:t>
            </a:r>
            <a:r>
              <a:rPr lang="fi-FI" dirty="0" smtClean="0">
                <a:solidFill>
                  <a:prstClr val="black"/>
                </a:solidFill>
              </a:rPr>
              <a:t> Centre of Finland VTT Ltd, Lappeenranta </a:t>
            </a:r>
            <a:r>
              <a:rPr lang="fi-FI" dirty="0" err="1" smtClean="0">
                <a:solidFill>
                  <a:prstClr val="black"/>
                </a:solidFill>
              </a:rPr>
              <a:t>University</a:t>
            </a:r>
            <a:r>
              <a:rPr lang="fi-FI" dirty="0" smtClean="0">
                <a:solidFill>
                  <a:prstClr val="black"/>
                </a:solidFill>
              </a:rPr>
              <a:t> of Technology (LUT) and </a:t>
            </a:r>
            <a:r>
              <a:rPr lang="fi-FI" dirty="0" err="1" smtClean="0">
                <a:solidFill>
                  <a:prstClr val="black"/>
                </a:solidFill>
              </a:rPr>
              <a:t>University</a:t>
            </a:r>
            <a:r>
              <a:rPr lang="fi-FI" dirty="0" smtClean="0">
                <a:solidFill>
                  <a:prstClr val="black"/>
                </a:solidFill>
              </a:rPr>
              <a:t> of Turku, Finland </a:t>
            </a:r>
            <a:r>
              <a:rPr lang="fi-FI" dirty="0" err="1" smtClean="0">
                <a:solidFill>
                  <a:prstClr val="black"/>
                </a:solidFill>
              </a:rPr>
              <a:t>Futures</a:t>
            </a:r>
            <a:r>
              <a:rPr lang="fi-FI" dirty="0" smtClean="0">
                <a:solidFill>
                  <a:prstClr val="black"/>
                </a:solidFill>
              </a:rPr>
              <a:t> </a:t>
            </a:r>
            <a:r>
              <a:rPr lang="fi-FI" dirty="0" err="1" smtClean="0">
                <a:solidFill>
                  <a:prstClr val="black"/>
                </a:solidFill>
              </a:rPr>
              <a:t>Research</a:t>
            </a:r>
            <a:r>
              <a:rPr lang="fi-FI" dirty="0" smtClean="0">
                <a:solidFill>
                  <a:prstClr val="black"/>
                </a:solidFill>
              </a:rPr>
              <a:t> Centre.</a:t>
            </a:r>
            <a:endParaRPr lang="fi-FI" dirty="0">
              <a:solidFill>
                <a:prstClr val="black"/>
              </a:solidFill>
            </a:endParaRPr>
          </a:p>
        </p:txBody>
      </p:sp>
      <p:pic>
        <p:nvPicPr>
          <p:cNvPr id="2" name="Kuva 1" descr="nce_logo_nega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43"/>
          <a:stretch/>
        </p:blipFill>
        <p:spPr>
          <a:xfrm>
            <a:off x="1040513" y="0"/>
            <a:ext cx="6944810" cy="296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43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ea typeface="+mn-ea"/>
              </a:rPr>
              <a:t>Footer</a:t>
            </a:r>
            <a:endParaRPr lang="en-US" dirty="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67A9B232-9AE6-4280-9ED0-D612EA764B05}" type="slidenum">
              <a:rPr lang="en-US" smtClean="0">
                <a:solidFill>
                  <a:prstClr val="black"/>
                </a:solidFill>
                <a:ea typeface="+mn-ea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0247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</p:sldLayoutIdLst>
  <p:transition>
    <p:fade thruBlk="1"/>
  </p:transition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ED174D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ED174D"/>
        </a:buClr>
        <a:buFont typeface="Arial" pitchFamily="34" charset="0"/>
        <a:buChar char="−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JPG"/><Relationship Id="rId7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4.jp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png"/><Relationship Id="rId4" Type="http://schemas.openxmlformats.org/officeDocument/2006/relationships/hyperlink" Target="https://twitter.com/ChristianOnRE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4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twitter.com/ChristianOnRE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hyperlink" Target="https://twitter.com/ChristianOnRE" TargetMode="Externa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bit.ly/2iS2TGi" TargetMode="External"/><Relationship Id="rId13" Type="http://schemas.openxmlformats.org/officeDocument/2006/relationships/image" Target="../media/image53.png"/><Relationship Id="rId3" Type="http://schemas.openxmlformats.org/officeDocument/2006/relationships/hyperlink" Target="http://bit.ly/2gQIY6p" TargetMode="External"/><Relationship Id="rId7" Type="http://schemas.openxmlformats.org/officeDocument/2006/relationships/hyperlink" Target="http://bit.ly/2A5QgeQ" TargetMode="External"/><Relationship Id="rId12" Type="http://schemas.openxmlformats.org/officeDocument/2006/relationships/hyperlink" Target="http://bit.ly/2iiWu2O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bit.ly/2lDUib0" TargetMode="External"/><Relationship Id="rId11" Type="http://schemas.openxmlformats.org/officeDocument/2006/relationships/hyperlink" Target="http://bit.ly/2zn0IS3" TargetMode="External"/><Relationship Id="rId5" Type="http://schemas.openxmlformats.org/officeDocument/2006/relationships/hyperlink" Target="http://bit.ly/2zlUVfC" TargetMode="External"/><Relationship Id="rId10" Type="http://schemas.openxmlformats.org/officeDocument/2006/relationships/hyperlink" Target="http://bit.ly/2A44Ao6" TargetMode="External"/><Relationship Id="rId4" Type="http://schemas.openxmlformats.org/officeDocument/2006/relationships/hyperlink" Target="http://bit.ly/2zonZ6a" TargetMode="External"/><Relationship Id="rId9" Type="http://schemas.openxmlformats.org/officeDocument/2006/relationships/hyperlink" Target="http://bit.ly/2gRKghh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53.png"/><Relationship Id="rId2" Type="http://schemas.openxmlformats.org/officeDocument/2006/relationships/hyperlink" Target="http://www.researchgate.net/profile/Christian_Breyer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4.jpg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00-ee.de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youtube.com/watch?v=BaWbOm45FAM" TargetMode="External"/><Relationship Id="rId4" Type="http://schemas.openxmlformats.org/officeDocument/2006/relationships/image" Target="../media/image2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736" y="1412776"/>
            <a:ext cx="8898743" cy="164733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Global </a:t>
            </a:r>
            <a:r>
              <a:rPr lang="en-US" b="1" dirty="0">
                <a:solidFill>
                  <a:schemeClr val="tx2"/>
                </a:solidFill>
                <a:latin typeface="Arial Narrow" panose="020B0606020202030204" pitchFamily="34" charset="0"/>
              </a:rPr>
              <a:t>E</a:t>
            </a:r>
            <a: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nergy </a:t>
            </a:r>
            <a:r>
              <a:rPr lang="en-US" b="1" dirty="0">
                <a:solidFill>
                  <a:schemeClr val="tx2"/>
                </a:solidFill>
                <a:latin typeface="Arial Narrow" panose="020B0606020202030204" pitchFamily="34" charset="0"/>
              </a:rPr>
              <a:t>S</a:t>
            </a:r>
            <a: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ystem Based </a:t>
            </a:r>
            <a:r>
              <a:rPr lang="en-US" b="1" dirty="0">
                <a:solidFill>
                  <a:schemeClr val="tx2"/>
                </a:solidFill>
                <a:latin typeface="Arial Narrow" panose="020B0606020202030204" pitchFamily="34" charset="0"/>
              </a:rPr>
              <a:t>on </a:t>
            </a:r>
            <a: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/>
            </a:r>
            <a:b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100</a:t>
            </a:r>
            <a:r>
              <a:rPr lang="en-US" b="1" dirty="0">
                <a:solidFill>
                  <a:schemeClr val="tx2"/>
                </a:solidFill>
                <a:latin typeface="Arial Narrow" panose="020B0606020202030204" pitchFamily="34" charset="0"/>
              </a:rPr>
              <a:t>% Renewable </a:t>
            </a:r>
            <a: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Energy - </a:t>
            </a:r>
            <a:r>
              <a:rPr lang="en-US" b="1" dirty="0">
                <a:solidFill>
                  <a:schemeClr val="tx2"/>
                </a:solidFill>
                <a:latin typeface="Arial Narrow" panose="020B0606020202030204" pitchFamily="34" charset="0"/>
              </a:rPr>
              <a:t>Power </a:t>
            </a:r>
            <a: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Sector:</a:t>
            </a:r>
            <a:b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</a:br>
            <a:r>
              <a:rPr lang="en-US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Global Overview</a:t>
            </a:r>
            <a:endParaRPr lang="fi-FI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4330" r="8263" b="5443"/>
          <a:stretch/>
        </p:blipFill>
        <p:spPr>
          <a:xfrm>
            <a:off x="179512" y="6021288"/>
            <a:ext cx="1080120" cy="660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21305" r="15350" b="21306"/>
          <a:stretch/>
        </p:blipFill>
        <p:spPr>
          <a:xfrm>
            <a:off x="1547661" y="6021288"/>
            <a:ext cx="2376267" cy="6480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3312368" cy="9157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7504" y="5085184"/>
            <a:ext cx="860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2175" indent="-892175"/>
            <a:r>
              <a:rPr lang="en-US" sz="1600" b="1" dirty="0" smtClean="0">
                <a:latin typeface="Arial Narrow" panose="020B0606020202030204" pitchFamily="34" charset="0"/>
              </a:rPr>
              <a:t>Study </a:t>
            </a:r>
            <a:r>
              <a:rPr lang="en-US" sz="1600" b="1" dirty="0">
                <a:latin typeface="Arial Narrow" panose="020B0606020202030204" pitchFamily="34" charset="0"/>
              </a:rPr>
              <a:t>funded by the </a:t>
            </a:r>
            <a:endParaRPr lang="en-US" sz="1600" b="1" dirty="0" smtClean="0">
              <a:latin typeface="Arial Narrow" panose="020B0606020202030204" pitchFamily="34" charset="0"/>
            </a:endParaRPr>
          </a:p>
          <a:p>
            <a:r>
              <a:rPr lang="en-US" sz="1600" b="1" dirty="0" smtClean="0">
                <a:latin typeface="Arial Narrow" panose="020B0606020202030204" pitchFamily="34" charset="0"/>
              </a:rPr>
              <a:t>German </a:t>
            </a:r>
            <a:r>
              <a:rPr lang="en-US" sz="1600" b="1" dirty="0">
                <a:latin typeface="Arial Narrow" panose="020B0606020202030204" pitchFamily="34" charset="0"/>
              </a:rPr>
              <a:t>Federal Environmental Foundation (DBU) and </a:t>
            </a:r>
            <a:endParaRPr lang="en-US" sz="1600" b="1" dirty="0" smtClean="0">
              <a:latin typeface="Arial Narrow" panose="020B0606020202030204" pitchFamily="34" charset="0"/>
            </a:endParaRPr>
          </a:p>
          <a:p>
            <a:r>
              <a:rPr lang="en-US" sz="1600" b="1" dirty="0" err="1" smtClean="0">
                <a:latin typeface="Arial Narrow" panose="020B0606020202030204" pitchFamily="34" charset="0"/>
              </a:rPr>
              <a:t>Stiftung</a:t>
            </a:r>
            <a:r>
              <a:rPr lang="en-US" sz="1600" b="1" dirty="0" smtClean="0">
                <a:latin typeface="Arial Narrow" panose="020B0606020202030204" pitchFamily="34" charset="0"/>
              </a:rPr>
              <a:t> Mercator GmbH</a:t>
            </a:r>
            <a:endParaRPr lang="en-GB" sz="1600" b="1" dirty="0">
              <a:latin typeface="Arial Narrow" panose="020B0606020202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" t="8630" r="4357" b="8306"/>
          <a:stretch/>
        </p:blipFill>
        <p:spPr>
          <a:xfrm>
            <a:off x="6012160" y="164638"/>
            <a:ext cx="2880320" cy="9601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36" y="3356992"/>
            <a:ext cx="1260000" cy="126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040" y="3356992"/>
            <a:ext cx="1260000" cy="126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064" y="3356992"/>
            <a:ext cx="1260000" cy="126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32" y="3356992"/>
            <a:ext cx="1260000" cy="126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400" y="3356992"/>
            <a:ext cx="1260000" cy="126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568" y="3356992"/>
            <a:ext cx="1260000" cy="126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49768" y="5085184"/>
            <a:ext cx="40162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 Narrow" panose="020B0606020202030204" pitchFamily="34" charset="0"/>
              </a:rPr>
              <a:t>Authors:</a:t>
            </a:r>
          </a:p>
          <a:p>
            <a:r>
              <a:rPr lang="en-US" sz="1600" b="1" dirty="0">
                <a:latin typeface="Arial Narrow" panose="020B0606020202030204" pitchFamily="34" charset="0"/>
              </a:rPr>
              <a:t>Manish Ram, Dmitrii Bogdanov, Arman Aghahosseini, Solomon Oyewo, Ashish Gulagi, Michael Child, Hans-Josef Fell, </a:t>
            </a:r>
            <a:r>
              <a:rPr lang="en-US" sz="1600" b="1" u="sng" dirty="0">
                <a:latin typeface="Arial Narrow" panose="020B0606020202030204" pitchFamily="34" charset="0"/>
              </a:rPr>
              <a:t>Christian Breyer</a:t>
            </a:r>
          </a:p>
        </p:txBody>
      </p:sp>
    </p:spTree>
    <p:extLst>
      <p:ext uri="{BB962C8B-B14F-4D97-AF65-F5344CB8AC3E}">
        <p14:creationId xmlns:p14="http://schemas.microsoft.com/office/powerpoint/2010/main" val="9652882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 Supply </a:t>
            </a:r>
            <a:r>
              <a:rPr lang="en-US" dirty="0"/>
              <a:t>S</a:t>
            </a:r>
            <a:r>
              <a:rPr lang="en-US" dirty="0" smtClean="0"/>
              <a:t>hares in 2050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1520" y="4193793"/>
            <a:ext cx="8672797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Clr>
                <a:schemeClr val="accent3"/>
              </a:buClr>
            </a:pPr>
            <a:endParaRPr lang="en-US" sz="1600" b="1" dirty="0">
              <a:latin typeface="Arial Narrow" panose="020B0606020202030204" pitchFamily="34" charset="0"/>
            </a:endParaRPr>
          </a:p>
          <a:p>
            <a:pPr marL="182563" indent="-182563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>
                <a:latin typeface="Arial Narrow" panose="020B0606020202030204" pitchFamily="34" charset="0"/>
              </a:rPr>
              <a:t>Battery </a:t>
            </a:r>
            <a:r>
              <a:rPr lang="en-US" sz="1600" b="1" dirty="0">
                <a:latin typeface="Arial Narrow" panose="020B0606020202030204" pitchFamily="34" charset="0"/>
              </a:rPr>
              <a:t>storage mainly plays a role </a:t>
            </a:r>
            <a:r>
              <a:rPr lang="en-US" sz="1600" b="1" dirty="0" smtClean="0">
                <a:latin typeface="Arial Narrow" panose="020B0606020202030204" pitchFamily="34" charset="0"/>
              </a:rPr>
              <a:t>in </a:t>
            </a:r>
            <a:r>
              <a:rPr lang="en-US" sz="1600" b="1" dirty="0">
                <a:latin typeface="Arial Narrow" panose="020B0606020202030204" pitchFamily="34" charset="0"/>
              </a:rPr>
              <a:t>providing diurnal </a:t>
            </a:r>
            <a:r>
              <a:rPr lang="en-US" sz="1600" b="1" dirty="0" smtClean="0">
                <a:latin typeface="Arial Narrow" panose="020B0606020202030204" pitchFamily="34" charset="0"/>
              </a:rPr>
              <a:t>storage with around 31% of the total supply</a:t>
            </a:r>
            <a:endParaRPr lang="en-US" sz="1600" b="1" dirty="0">
              <a:latin typeface="Arial Narrow" panose="020B0606020202030204" pitchFamily="34" charset="0"/>
            </a:endParaRPr>
          </a:p>
          <a:p>
            <a:pPr marL="182563" indent="-182563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latin typeface="Arial Narrow" panose="020B0606020202030204" pitchFamily="34" charset="0"/>
              </a:rPr>
              <a:t>Gas storage mainly </a:t>
            </a:r>
            <a:r>
              <a:rPr lang="en-US" sz="1600" b="1" dirty="0" smtClean="0">
                <a:latin typeface="Arial Narrow" panose="020B0606020202030204" pitchFamily="34" charset="0"/>
              </a:rPr>
              <a:t>plays </a:t>
            </a:r>
            <a:r>
              <a:rPr lang="en-US" sz="1600" b="1" dirty="0">
                <a:latin typeface="Arial Narrow" panose="020B0606020202030204" pitchFamily="34" charset="0"/>
              </a:rPr>
              <a:t>a role </a:t>
            </a:r>
            <a:r>
              <a:rPr lang="en-US" sz="1600" b="1" dirty="0" smtClean="0">
                <a:latin typeface="Arial Narrow" panose="020B0606020202030204" pitchFamily="34" charset="0"/>
              </a:rPr>
              <a:t>in </a:t>
            </a:r>
            <a:r>
              <a:rPr lang="en-US" sz="1600" b="1" dirty="0">
                <a:latin typeface="Arial Narrow" panose="020B0606020202030204" pitchFamily="34" charset="0"/>
              </a:rPr>
              <a:t>providing seasonal </a:t>
            </a:r>
            <a:r>
              <a:rPr lang="en-US" sz="1600" b="1" dirty="0" smtClean="0">
                <a:latin typeface="Arial Narrow" panose="020B0606020202030204" pitchFamily="34" charset="0"/>
              </a:rPr>
              <a:t>storage with just 2% of total supply (1% from synthetic natural gas and 1% from bio-methane – both RE-based)</a:t>
            </a:r>
          </a:p>
          <a:p>
            <a:pPr marL="182563" indent="-182563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>
                <a:latin typeface="Arial Narrow" panose="020B0606020202030204" pitchFamily="34" charset="0"/>
              </a:rPr>
              <a:t>Prosumers play a significant role and hence a large portion of batteries can be observed in 2050, also with low costs of solar PV and batteries</a:t>
            </a:r>
            <a:endParaRPr lang="en-US" sz="1600" b="1" dirty="0">
              <a:latin typeface="Arial Narrow" panose="020B0606020202030204" pitchFamily="34" charset="0"/>
            </a:endParaRPr>
          </a:p>
          <a:p>
            <a:pPr marL="182563" indent="-182563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en-US" sz="1600" b="1" dirty="0" smtClean="0">
              <a:latin typeface="Arial Narrow" panose="020B0606020202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4" t="15000" r="6680"/>
          <a:stretch/>
        </p:blipFill>
        <p:spPr>
          <a:xfrm>
            <a:off x="0" y="1025738"/>
            <a:ext cx="4508714" cy="2586348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8" t="14206" r="7026"/>
          <a:stretch/>
        </p:blipFill>
        <p:spPr>
          <a:xfrm>
            <a:off x="4640641" y="965718"/>
            <a:ext cx="4415287" cy="264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8833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36" y="3552302"/>
            <a:ext cx="3959324" cy="27972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Electricity System Cost during Transition</a:t>
            </a:r>
            <a:endParaRPr lang="en-US" dirty="0"/>
          </a:p>
        </p:txBody>
      </p:sp>
      <p:pic>
        <p:nvPicPr>
          <p:cNvPr id="3" name="Picture 2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" t="5405" r="6048"/>
          <a:stretch/>
        </p:blipFill>
        <p:spPr>
          <a:xfrm>
            <a:off x="325760" y="1107624"/>
            <a:ext cx="3657600" cy="2520280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t="5487" r="8494"/>
          <a:stretch/>
        </p:blipFill>
        <p:spPr>
          <a:xfrm>
            <a:off x="4644008" y="1107624"/>
            <a:ext cx="3657600" cy="25202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11960" y="3682767"/>
            <a:ext cx="4932040" cy="25545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Clr>
                <a:schemeClr val="accent3"/>
              </a:buClr>
            </a:pPr>
            <a:endParaRPr lang="en-US" sz="1600" b="1" dirty="0">
              <a:latin typeface="Arial Narrow" panose="020B0606020202030204" pitchFamily="34" charset="0"/>
            </a:endParaRPr>
          </a:p>
          <a:p>
            <a:pPr marL="180975" indent="-18097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latin typeface="Arial Narrow" panose="020B0606020202030204" pitchFamily="34" charset="0"/>
              </a:rPr>
              <a:t>The global </a:t>
            </a:r>
            <a:r>
              <a:rPr lang="en-US" sz="1600" b="1" dirty="0" smtClean="0">
                <a:latin typeface="Arial Narrow" panose="020B0606020202030204" pitchFamily="34" charset="0"/>
              </a:rPr>
              <a:t>power </a:t>
            </a:r>
            <a:r>
              <a:rPr lang="en-US" sz="1600" b="1" dirty="0">
                <a:latin typeface="Arial Narrow" panose="020B0606020202030204" pitchFamily="34" charset="0"/>
              </a:rPr>
              <a:t>system LCOE </a:t>
            </a:r>
            <a:r>
              <a:rPr lang="en-US" sz="1600" b="1" dirty="0" smtClean="0">
                <a:latin typeface="Arial Narrow" panose="020B0606020202030204" pitchFamily="34" charset="0"/>
              </a:rPr>
              <a:t>remains </a:t>
            </a:r>
            <a:r>
              <a:rPr lang="en-US" sz="1600" b="1" dirty="0">
                <a:latin typeface="Arial Narrow" panose="020B0606020202030204" pitchFamily="34" charset="0"/>
              </a:rPr>
              <a:t>stable for the first periods, showing a gradual decline from 70 €/MWh to </a:t>
            </a:r>
            <a:r>
              <a:rPr lang="en-US" sz="1600" b="1" dirty="0" smtClean="0">
                <a:latin typeface="Arial Narrow" panose="020B0606020202030204" pitchFamily="34" charset="0"/>
              </a:rPr>
              <a:t>59 </a:t>
            </a:r>
            <a:r>
              <a:rPr lang="en-US" sz="1600" b="1" dirty="0">
                <a:latin typeface="Arial Narrow" panose="020B0606020202030204" pitchFamily="34" charset="0"/>
              </a:rPr>
              <a:t>€/MWh from 2015 to 2040, including all generation, storage, curtailment and </a:t>
            </a:r>
            <a:r>
              <a:rPr lang="en-US" sz="1600" b="1" dirty="0" smtClean="0">
                <a:latin typeface="Arial Narrow" panose="020B0606020202030204" pitchFamily="34" charset="0"/>
              </a:rPr>
              <a:t>parts of the grid costs</a:t>
            </a:r>
          </a:p>
          <a:p>
            <a:pPr marL="180975" indent="-18097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>
                <a:latin typeface="Arial Narrow" panose="020B0606020202030204" pitchFamily="34" charset="0"/>
              </a:rPr>
              <a:t>Beyond </a:t>
            </a:r>
            <a:r>
              <a:rPr lang="en-US" sz="1600" b="1" dirty="0">
                <a:latin typeface="Arial Narrow" panose="020B0606020202030204" pitchFamily="34" charset="0"/>
              </a:rPr>
              <a:t>2040 the LCOE further declines to </a:t>
            </a:r>
            <a:r>
              <a:rPr lang="en-US" sz="1600" b="1" dirty="0" smtClean="0">
                <a:latin typeface="Arial Narrow" panose="020B0606020202030204" pitchFamily="34" charset="0"/>
              </a:rPr>
              <a:t>52 </a:t>
            </a:r>
            <a:r>
              <a:rPr lang="en-US" sz="1600" b="1" dirty="0">
                <a:latin typeface="Arial Narrow" panose="020B0606020202030204" pitchFamily="34" charset="0"/>
              </a:rPr>
              <a:t>€/MWh </a:t>
            </a:r>
            <a:r>
              <a:rPr lang="en-US" sz="1600" b="1" dirty="0" smtClean="0">
                <a:latin typeface="Arial Narrow" panose="020B0606020202030204" pitchFamily="34" charset="0"/>
              </a:rPr>
              <a:t>by 2050, signifying that larger capacities of RE addition result in reduction of energy costs</a:t>
            </a:r>
          </a:p>
          <a:p>
            <a:pPr marL="180975" indent="-18097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>
                <a:latin typeface="Arial Narrow" panose="020B0606020202030204" pitchFamily="34" charset="0"/>
              </a:rPr>
              <a:t>After an initial increase, the investment requirements decline after 2030 to stabilise between 2040 to 2050</a:t>
            </a:r>
          </a:p>
        </p:txBody>
      </p:sp>
    </p:spTree>
    <p:extLst>
      <p:ext uri="{BB962C8B-B14F-4D97-AF65-F5344CB8AC3E}">
        <p14:creationId xmlns:p14="http://schemas.microsoft.com/office/powerpoint/2010/main" val="13189801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Job </a:t>
            </a:r>
            <a:r>
              <a:rPr lang="fi-FI" dirty="0" err="1" smtClean="0"/>
              <a:t>Opportunities</a:t>
            </a:r>
            <a:endParaRPr lang="fi-FI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077395"/>
            <a:ext cx="8416728" cy="3096344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283600" y="4581128"/>
            <a:ext cx="8858280" cy="14930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</a:rPr>
              <a:t>The </a:t>
            </a:r>
            <a:r>
              <a:rPr lang="en-GB" b="1" dirty="0">
                <a:latin typeface="Arial Narrow" panose="020B0606020202030204" pitchFamily="34" charset="0"/>
              </a:rPr>
              <a:t>global energy transition to </a:t>
            </a:r>
            <a:r>
              <a:rPr lang="en-GB" b="1" dirty="0" smtClean="0">
                <a:latin typeface="Arial Narrow" panose="020B0606020202030204" pitchFamily="34" charset="0"/>
              </a:rPr>
              <a:t>a 100</a:t>
            </a:r>
            <a:r>
              <a:rPr lang="en-GB" b="1" dirty="0">
                <a:latin typeface="Arial Narrow" panose="020B0606020202030204" pitchFamily="34" charset="0"/>
              </a:rPr>
              <a:t>% renewable electricity system creates 36 million jobs by 2050 in comparison to 19 million jobs </a:t>
            </a:r>
            <a:r>
              <a:rPr lang="en-GB" b="1" dirty="0" smtClean="0">
                <a:latin typeface="Arial Narrow" panose="020B0606020202030204" pitchFamily="34" charset="0"/>
              </a:rPr>
              <a:t>by 2015. 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</a:rPr>
              <a:t>Governments should start programmes to convert coal jobs to jobs for renewable energy.</a:t>
            </a:r>
            <a:endParaRPr lang="de-DE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en-GB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de-DE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21427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Job Opportunities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85720" y="4221088"/>
            <a:ext cx="8606760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Clr>
                <a:schemeClr val="accent3"/>
              </a:buClr>
            </a:pPr>
            <a:endParaRPr lang="en-US" sz="1600" b="1" dirty="0">
              <a:latin typeface="Arial Narrow" panose="020B0606020202030204" pitchFamily="34" charset="0"/>
            </a:endParaRPr>
          </a:p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>
                <a:latin typeface="Arial Narrow" panose="020B0606020202030204" pitchFamily="34" charset="0"/>
              </a:rPr>
              <a:t>Fossil and nuclear energy-related jobs can be easily substituted by RE-related ones</a:t>
            </a:r>
          </a:p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>
                <a:latin typeface="Arial Narrow" panose="020B0606020202030204" pitchFamily="34" charset="0"/>
              </a:rPr>
              <a:t>Solar PV and battery storage will be prime job creators 2030 onwards</a:t>
            </a:r>
          </a:p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>
                <a:latin typeface="Arial Narrow" panose="020B0606020202030204" pitchFamily="34" charset="0"/>
              </a:rPr>
              <a:t>More stable jobs will be available in operation and maintenance</a:t>
            </a:r>
          </a:p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600" b="1" dirty="0" smtClean="0">
                <a:latin typeface="Arial Narrow" panose="020B0606020202030204" pitchFamily="34" charset="0"/>
              </a:rPr>
              <a:t>The total jobs per generated electricity will first increase due to strong investment needs and will stabilise towards 2050 comparable to the current level</a:t>
            </a:r>
            <a:endParaRPr lang="en-US" sz="1600" b="1" strike="sngStrike" dirty="0" smtClean="0">
              <a:latin typeface="Arial Narrow" panose="020B0606020202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274921"/>
            <a:ext cx="4329663" cy="26784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74921"/>
            <a:ext cx="4616874" cy="262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6833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>100% </a:t>
            </a:r>
            <a:r>
              <a:rPr lang="fi-FI" dirty="0" err="1" smtClean="0"/>
              <a:t>Renewables</a:t>
            </a:r>
            <a:r>
              <a:rPr lang="fi-FI" dirty="0" smtClean="0"/>
              <a:t> </a:t>
            </a:r>
            <a:r>
              <a:rPr lang="fi-FI" dirty="0" err="1" smtClean="0"/>
              <a:t>reduce</a:t>
            </a:r>
            <a:r>
              <a:rPr lang="fi-FI" dirty="0" smtClean="0"/>
              <a:t> GHG </a:t>
            </a:r>
            <a:r>
              <a:rPr lang="fi-FI" dirty="0" err="1"/>
              <a:t>E</a:t>
            </a:r>
            <a:r>
              <a:rPr lang="fi-FI" dirty="0" err="1" smtClean="0"/>
              <a:t>missions</a:t>
            </a:r>
            <a:r>
              <a:rPr lang="fi-FI" dirty="0" smtClean="0"/>
              <a:t> to </a:t>
            </a:r>
            <a:r>
              <a:rPr lang="fi-FI" dirty="0" err="1" smtClean="0"/>
              <a:t>zero</a:t>
            </a:r>
            <a:endParaRPr lang="fi-FI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5720" y="4888228"/>
            <a:ext cx="8750776" cy="14930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</a:rPr>
              <a:t>Global </a:t>
            </a:r>
            <a:r>
              <a:rPr lang="en-GB" b="1" dirty="0">
                <a:latin typeface="Arial Narrow" panose="020B0606020202030204" pitchFamily="34" charset="0"/>
              </a:rPr>
              <a:t>greenhouse gas emissions significantly reduce from about 11 GtCO</a:t>
            </a:r>
            <a:r>
              <a:rPr lang="en-GB" b="1" baseline="-25000" dirty="0">
                <a:latin typeface="Arial Narrow" panose="020B0606020202030204" pitchFamily="34" charset="0"/>
              </a:rPr>
              <a:t>2eq</a:t>
            </a:r>
            <a:r>
              <a:rPr lang="en-GB" b="1" dirty="0">
                <a:latin typeface="Arial Narrow" panose="020B0606020202030204" pitchFamily="34" charset="0"/>
              </a:rPr>
              <a:t> in 2015 to zero emissions by 2050 or earlier, as the total LCOE of the power system declines.</a:t>
            </a:r>
            <a:endParaRPr lang="de-DE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en-GB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de-DE" b="1" dirty="0">
              <a:latin typeface="Arial Narrow" panose="020B0606020202030204" pitchFamily="34" charset="0"/>
            </a:endParaRPr>
          </a:p>
        </p:txBody>
      </p:sp>
      <p:pic>
        <p:nvPicPr>
          <p:cNvPr id="5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84" y="1118703"/>
            <a:ext cx="7421456" cy="351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6503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fi-FI" dirty="0" smtClean="0"/>
              <a:t>Europe: </a:t>
            </a:r>
            <a:r>
              <a:rPr lang="fi-FI" dirty="0" err="1" smtClean="0"/>
              <a:t>Methodology</a:t>
            </a:r>
            <a:r>
              <a:rPr lang="fi-FI" dirty="0" smtClean="0"/>
              <a:t> </a:t>
            </a:r>
            <a:r>
              <a:rPr lang="fi-FI" dirty="0" err="1" smtClean="0"/>
              <a:t>Overview</a:t>
            </a:r>
            <a:r>
              <a:rPr lang="fi-FI" dirty="0" smtClean="0"/>
              <a:t> </a:t>
            </a:r>
            <a:endParaRPr lang="en-US" sz="2200" dirty="0"/>
          </a:p>
        </p:txBody>
      </p:sp>
      <p:sp>
        <p:nvSpPr>
          <p:cNvPr id="39" name="Content Placeholder 9"/>
          <p:cNvSpPr>
            <a:spLocks noGrp="1"/>
          </p:cNvSpPr>
          <p:nvPr>
            <p:ph idx="1"/>
          </p:nvPr>
        </p:nvSpPr>
        <p:spPr>
          <a:xfrm>
            <a:off x="285720" y="4723404"/>
            <a:ext cx="8318728" cy="1225876"/>
          </a:xfrm>
        </p:spPr>
        <p:txBody>
          <a:bodyPr>
            <a:normAutofit/>
          </a:bodyPr>
          <a:lstStyle/>
          <a:p>
            <a:pPr algn="just">
              <a:buClr>
                <a:srgbClr val="FF3399"/>
              </a:buClr>
              <a:buFont typeface="Wingdings" panose="05000000000000000000" pitchFamily="2" charset="2"/>
              <a:buChar char="Ø"/>
            </a:pP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Europe is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divided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into 20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regions</a:t>
            </a:r>
            <a:endParaRPr lang="fi-FI" sz="1700" b="1" dirty="0" smtClean="0">
              <a:latin typeface="Arial Narrow" panose="020B0606020202030204" pitchFamily="34" charset="0"/>
              <a:cs typeface="+mn-cs"/>
            </a:endParaRPr>
          </a:p>
          <a:p>
            <a:pPr algn="just">
              <a:buClr>
                <a:srgbClr val="FF3399"/>
              </a:buClr>
              <a:buFont typeface="Wingdings" panose="05000000000000000000" pitchFamily="2" charset="2"/>
              <a:buChar char="Ø"/>
            </a:pP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Regions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scenario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: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each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region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has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an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independent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power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system</a:t>
            </a:r>
            <a:endParaRPr lang="fi-FI" sz="1700" b="1" dirty="0" smtClean="0">
              <a:latin typeface="Arial Narrow" panose="020B0606020202030204" pitchFamily="34" charset="0"/>
              <a:cs typeface="+mn-cs"/>
            </a:endParaRPr>
          </a:p>
          <a:p>
            <a:pPr algn="just">
              <a:buClr>
                <a:srgbClr val="FF3399"/>
              </a:buClr>
              <a:buFont typeface="Wingdings" panose="05000000000000000000" pitchFamily="2" charset="2"/>
              <a:buChar char="Ø"/>
            </a:pP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Area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scenario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: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the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regions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are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interconnected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with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high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sz="1700" b="1" dirty="0" err="1">
                <a:latin typeface="Arial Narrow" panose="020B0606020202030204" pitchFamily="34" charset="0"/>
                <a:cs typeface="+mn-cs"/>
              </a:rPr>
              <a:t>v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oltage</a:t>
            </a:r>
            <a:r>
              <a:rPr lang="fi-FI" sz="1700" b="1" dirty="0" smtClean="0">
                <a:latin typeface="Arial Narrow" panose="020B0606020202030204" pitchFamily="34" charset="0"/>
                <a:cs typeface="+mn-cs"/>
              </a:rPr>
              <a:t> DC transmission </a:t>
            </a:r>
            <a:r>
              <a:rPr lang="fi-FI" sz="1700" b="1" dirty="0" err="1" smtClean="0">
                <a:latin typeface="Arial Narrow" panose="020B0606020202030204" pitchFamily="34" charset="0"/>
                <a:cs typeface="+mn-cs"/>
              </a:rPr>
              <a:t>lines</a:t>
            </a:r>
            <a:endParaRPr lang="fi-FI" sz="1700" b="1" dirty="0">
              <a:latin typeface="Arial Narrow" panose="020B0606020202030204" pitchFamily="34" charset="0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4275"/>
            <a:ext cx="6156176" cy="3600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084000" y="974275"/>
            <a:ext cx="3060000" cy="489654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n-US" sz="1400" b="1" dirty="0" smtClean="0">
                <a:latin typeface="Arial Narrow" panose="020B0606020202030204" pitchFamily="34" charset="0"/>
              </a:rPr>
              <a:t>20 regions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NO: Norway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DK: Denmark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SE: Sweden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FI: Finland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BLT: Estonia, Latvia, Lithuania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PL: Poland</a:t>
            </a:r>
          </a:p>
          <a:p>
            <a:r>
              <a:rPr lang="en-US" sz="1400" dirty="0">
                <a:latin typeface="Arial Narrow" panose="020B0606020202030204" pitchFamily="34" charset="0"/>
              </a:rPr>
              <a:t>CRS: Czech Republic, Slovakia</a:t>
            </a:r>
          </a:p>
          <a:p>
            <a:r>
              <a:rPr lang="en-US" sz="1400" dirty="0">
                <a:latin typeface="Arial Narrow" panose="020B0606020202030204" pitchFamily="34" charset="0"/>
              </a:rPr>
              <a:t>AUH: Austria, Hungary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CH</a:t>
            </a:r>
            <a:r>
              <a:rPr lang="en-US" sz="1400" dirty="0">
                <a:latin typeface="Arial Narrow" panose="020B0606020202030204" pitchFamily="34" charset="0"/>
              </a:rPr>
              <a:t>: Switzerland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DE</a:t>
            </a:r>
            <a:r>
              <a:rPr lang="en-US" sz="1400" dirty="0">
                <a:latin typeface="Arial Narrow" panose="020B0606020202030204" pitchFamily="34" charset="0"/>
              </a:rPr>
              <a:t>: Germany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BNL</a:t>
            </a:r>
            <a:r>
              <a:rPr lang="en-US" sz="1400" dirty="0">
                <a:latin typeface="Arial Narrow" panose="020B0606020202030204" pitchFamily="34" charset="0"/>
              </a:rPr>
              <a:t>: Belgium, Netherlands, Luxembourg</a:t>
            </a:r>
          </a:p>
          <a:p>
            <a:endParaRPr lang="en-US" sz="1400" dirty="0" smtClean="0">
              <a:latin typeface="Arial Narrow" panose="020B0606020202030204" pitchFamily="34" charset="0"/>
            </a:endParaRPr>
          </a:p>
          <a:p>
            <a:endParaRPr lang="en-US" sz="1400" dirty="0">
              <a:latin typeface="Arial Narrow" panose="020B0606020202030204" pitchFamily="34" charset="0"/>
            </a:endParaRPr>
          </a:p>
          <a:p>
            <a:endParaRPr lang="en-US" sz="1400" dirty="0" smtClean="0">
              <a:latin typeface="Arial Narrow" panose="020B0606020202030204" pitchFamily="34" charset="0"/>
            </a:endParaRPr>
          </a:p>
          <a:p>
            <a:endParaRPr lang="en-US" sz="1400" dirty="0">
              <a:latin typeface="Arial Narrow" panose="020B0606020202030204" pitchFamily="34" charset="0"/>
            </a:endParaRPr>
          </a:p>
          <a:p>
            <a:endParaRPr lang="en-US" sz="1400" dirty="0" smtClean="0">
              <a:latin typeface="Arial Narrow" panose="020B0606020202030204" pitchFamily="34" charset="0"/>
            </a:endParaRPr>
          </a:p>
          <a:p>
            <a:r>
              <a:rPr lang="en-US" sz="1400" dirty="0" smtClean="0">
                <a:latin typeface="Arial Narrow" panose="020B0606020202030204" pitchFamily="34" charset="0"/>
              </a:rPr>
              <a:t>FR</a:t>
            </a:r>
            <a:r>
              <a:rPr lang="en-US" sz="1400" dirty="0">
                <a:latin typeface="Arial Narrow" panose="020B0606020202030204" pitchFamily="34" charset="0"/>
              </a:rPr>
              <a:t>: France</a:t>
            </a:r>
          </a:p>
          <a:p>
            <a:r>
              <a:rPr lang="en-US" sz="1400" dirty="0">
                <a:latin typeface="Arial Narrow" panose="020B0606020202030204" pitchFamily="34" charset="0"/>
              </a:rPr>
              <a:t>BRI: Ireland, UK</a:t>
            </a:r>
          </a:p>
          <a:p>
            <a:r>
              <a:rPr lang="en-US" sz="1400" dirty="0">
                <a:latin typeface="Arial Narrow" panose="020B0606020202030204" pitchFamily="34" charset="0"/>
              </a:rPr>
              <a:t>IS: Iceland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IBE: Portugal, Spain</a:t>
            </a:r>
          </a:p>
          <a:p>
            <a:r>
              <a:rPr lang="en-US" sz="1400" dirty="0">
                <a:latin typeface="Arial Narrow" panose="020B0606020202030204" pitchFamily="34" charset="0"/>
              </a:rPr>
              <a:t>IT: </a:t>
            </a:r>
            <a:r>
              <a:rPr lang="en-US" sz="1400" dirty="0" smtClean="0">
                <a:latin typeface="Arial Narrow" panose="020B0606020202030204" pitchFamily="34" charset="0"/>
              </a:rPr>
              <a:t>Italy, Malta</a:t>
            </a:r>
            <a:endParaRPr lang="en-US" sz="1400" dirty="0">
              <a:latin typeface="Arial Narrow" panose="020B0606020202030204" pitchFamily="34" charset="0"/>
            </a:endParaRPr>
          </a:p>
          <a:p>
            <a:r>
              <a:rPr lang="en-US" sz="1400" dirty="0" smtClean="0">
                <a:latin typeface="Arial Narrow" panose="020B0606020202030204" pitchFamily="34" charset="0"/>
              </a:rPr>
              <a:t>BKN-W: Slovenia, Croatia, Bosnia &amp; Herzegovina, Serbia, Kosovo, Montenegro, Macedonia, Albania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BKN-E: Romania, Bulgaria, Greece</a:t>
            </a:r>
          </a:p>
          <a:p>
            <a:r>
              <a:rPr lang="en-US" sz="1400" dirty="0">
                <a:latin typeface="Arial Narrow" panose="020B0606020202030204" pitchFamily="34" charset="0"/>
              </a:rPr>
              <a:t>UA: Ukraine, Moldova</a:t>
            </a:r>
          </a:p>
          <a:p>
            <a:r>
              <a:rPr lang="en-US" sz="1400" dirty="0" smtClean="0">
                <a:latin typeface="Arial Narrow" panose="020B0606020202030204" pitchFamily="34" charset="0"/>
              </a:rPr>
              <a:t>TR: Turkey, Cyprus</a:t>
            </a:r>
          </a:p>
          <a:p>
            <a:endParaRPr lang="fi-FI" dirty="0" smtClean="0">
              <a:latin typeface="Arial Narrow" panose="020B0606020202030204" pitchFamily="34" charset="0"/>
            </a:endParaRPr>
          </a:p>
        </p:txBody>
      </p:sp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646" y="6664037"/>
            <a:ext cx="180000" cy="14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422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Insights for Europe’s ET: Power Sector</a:t>
            </a:r>
            <a:endParaRPr lang="en-US" dirty="0"/>
          </a:p>
        </p:txBody>
      </p:sp>
      <p:pic>
        <p:nvPicPr>
          <p:cNvPr id="5" name="Picture 4" descr="C:\Data\Article submissions\Europe\Results_180118\TransitionPlots_Regions_SC_Europe_180120\014_Regions_SC_Europe_production resourc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8"/>
          <a:stretch/>
        </p:blipFill>
        <p:spPr bwMode="auto">
          <a:xfrm>
            <a:off x="23649" y="987841"/>
            <a:ext cx="4048285" cy="32196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C:\Data\Article submissions\Europe\Results_180118\Area_SC\2050\21a_Generation_Capacities_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987840"/>
            <a:ext cx="4944223" cy="339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C:\Users\g0406924\AppData\Local\Microsoft\Windows\Temporary Internet Files\Content.Outlook\2B89ON36\ElectricityTransmission_Europe_2050_TWh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484" y="4207484"/>
            <a:ext cx="2650516" cy="265051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4353" y="4326417"/>
            <a:ext cx="6221288" cy="1969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</a:rPr>
              <a:t>Two </a:t>
            </a:r>
            <a:r>
              <a:rPr lang="en-GB" b="1" dirty="0">
                <a:latin typeface="Arial Narrow" panose="020B0606020202030204" pitchFamily="34" charset="0"/>
              </a:rPr>
              <a:t>transition pathways </a:t>
            </a:r>
            <a:r>
              <a:rPr lang="en-GB" b="1" dirty="0" smtClean="0">
                <a:latin typeface="Arial Narrow" panose="020B0606020202030204" pitchFamily="34" charset="0"/>
              </a:rPr>
              <a:t>for </a:t>
            </a:r>
            <a:r>
              <a:rPr lang="en-GB" b="1" dirty="0">
                <a:latin typeface="Arial Narrow" panose="020B0606020202030204" pitchFamily="34" charset="0"/>
              </a:rPr>
              <a:t>100% </a:t>
            </a:r>
            <a:r>
              <a:rPr lang="en-GB" b="1" dirty="0" smtClean="0">
                <a:latin typeface="Arial Narrow" panose="020B0606020202030204" pitchFamily="34" charset="0"/>
              </a:rPr>
              <a:t>RE are </a:t>
            </a:r>
            <a:r>
              <a:rPr lang="en-GB" b="1" dirty="0">
                <a:latin typeface="Arial Narrow" panose="020B0606020202030204" pitchFamily="34" charset="0"/>
              </a:rPr>
              <a:t>simulated for Europe 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</a:rPr>
              <a:t>Flexible generation</a:t>
            </a:r>
            <a:r>
              <a:rPr lang="en-GB" b="1" dirty="0">
                <a:latin typeface="Arial Narrow" panose="020B0606020202030204" pitchFamily="34" charset="0"/>
              </a:rPr>
              <a:t>, grid exchange and storage </a:t>
            </a:r>
            <a:r>
              <a:rPr lang="en-GB" b="1" dirty="0" smtClean="0">
                <a:latin typeface="Arial Narrow" panose="020B0606020202030204" pitchFamily="34" charset="0"/>
              </a:rPr>
              <a:t>are supportive</a:t>
            </a:r>
            <a:endParaRPr lang="en-US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</a:rPr>
              <a:t>Higher </a:t>
            </a:r>
            <a:r>
              <a:rPr lang="en-GB" b="1" dirty="0">
                <a:latin typeface="Arial Narrow" panose="020B0606020202030204" pitchFamily="34" charset="0"/>
              </a:rPr>
              <a:t>levels of grid interconnection result in lower </a:t>
            </a:r>
            <a:r>
              <a:rPr lang="en-GB" b="1" dirty="0" smtClean="0">
                <a:latin typeface="Arial Narrow" panose="020B0606020202030204" pitchFamily="34" charset="0"/>
              </a:rPr>
              <a:t>system cost</a:t>
            </a:r>
            <a:endParaRPr lang="en-US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</a:rPr>
              <a:t>PV </a:t>
            </a:r>
            <a:r>
              <a:rPr lang="en-GB" b="1" dirty="0">
                <a:latin typeface="Arial Narrow" panose="020B0606020202030204" pitchFamily="34" charset="0"/>
              </a:rPr>
              <a:t>prosumers with battery storage reduce </a:t>
            </a:r>
            <a:r>
              <a:rPr lang="en-GB" b="1" dirty="0" smtClean="0">
                <a:latin typeface="Arial Narrow" panose="020B0606020202030204" pitchFamily="34" charset="0"/>
              </a:rPr>
              <a:t>need </a:t>
            </a:r>
            <a:r>
              <a:rPr lang="en-GB" b="1" dirty="0">
                <a:latin typeface="Arial Narrow" panose="020B0606020202030204" pitchFamily="34" charset="0"/>
              </a:rPr>
              <a:t>for </a:t>
            </a:r>
            <a:r>
              <a:rPr lang="en-GB" b="1" dirty="0" smtClean="0">
                <a:latin typeface="Arial Narrow" panose="020B0606020202030204" pitchFamily="34" charset="0"/>
              </a:rPr>
              <a:t>grids</a:t>
            </a:r>
            <a:endParaRPr lang="en-US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</a:rPr>
              <a:t>Policy </a:t>
            </a:r>
            <a:r>
              <a:rPr lang="en-GB" b="1" dirty="0">
                <a:latin typeface="Arial Narrow" panose="020B0606020202030204" pitchFamily="34" charset="0"/>
              </a:rPr>
              <a:t>and technological development should proceed in a </a:t>
            </a:r>
            <a:r>
              <a:rPr lang="en-GB" b="1" dirty="0" err="1">
                <a:latin typeface="Arial Narrow" panose="020B0606020202030204" pitchFamily="34" charset="0"/>
              </a:rPr>
              <a:t>SuperSmart</a:t>
            </a:r>
            <a:r>
              <a:rPr lang="en-GB" b="1" dirty="0">
                <a:latin typeface="Arial Narrow" panose="020B0606020202030204" pitchFamily="34" charset="0"/>
              </a:rPr>
              <a:t> </a:t>
            </a:r>
            <a:r>
              <a:rPr lang="en-GB" b="1" dirty="0" smtClean="0">
                <a:latin typeface="Arial Narrow" panose="020B0606020202030204" pitchFamily="34" charset="0"/>
              </a:rPr>
              <a:t>Energy System manner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  <a:cs typeface="+mn-cs"/>
              </a:rPr>
              <a:t>PV: 50-60%: 3.0-5.0 </a:t>
            </a:r>
            <a:r>
              <a:rPr lang="en-GB" b="1" dirty="0" err="1" smtClean="0">
                <a:latin typeface="Arial Narrow" panose="020B0606020202030204" pitchFamily="34" charset="0"/>
                <a:cs typeface="+mn-cs"/>
              </a:rPr>
              <a:t>TWp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 (</a:t>
            </a:r>
            <a:r>
              <a:rPr lang="en-GB" b="1" dirty="0" err="1" smtClean="0">
                <a:latin typeface="Arial Narrow" panose="020B0606020202030204" pitchFamily="34" charset="0"/>
                <a:cs typeface="+mn-cs"/>
              </a:rPr>
              <a:t>Power+Heat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), 2.1-4.3 </a:t>
            </a:r>
            <a:r>
              <a:rPr lang="en-GB" b="1" dirty="0" err="1" smtClean="0">
                <a:latin typeface="Arial Narrow" panose="020B0606020202030204" pitchFamily="34" charset="0"/>
                <a:cs typeface="+mn-cs"/>
              </a:rPr>
              <a:t>TWp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 (Transport)</a:t>
            </a:r>
            <a:endParaRPr lang="en-GB" b="1" dirty="0">
              <a:latin typeface="Arial Narrow" panose="020B0606020202030204" pitchFamily="34" charset="0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47791" y="6414628"/>
            <a:ext cx="496030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446088" indent="-446088"/>
            <a:r>
              <a:rPr lang="en-US" sz="10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source:	Child</a:t>
            </a:r>
            <a:r>
              <a:rPr lang="en-US" sz="10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, Kemfert, Bogdanov, Breyer, 2018. </a:t>
            </a:r>
            <a:r>
              <a:rPr lang="en-GB" sz="10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Flexible electricity generation, grid exchange and storage for the transition to a 100% renewable energy system in Europe, submitted</a:t>
            </a:r>
            <a:endParaRPr lang="en-US" sz="1000" b="1" dirty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46436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Results</a:t>
            </a:r>
            <a:r>
              <a:rPr lang="fi-FI" dirty="0" smtClean="0"/>
              <a:t> – </a:t>
            </a:r>
            <a:r>
              <a:rPr lang="fi-FI" dirty="0" err="1" smtClean="0"/>
              <a:t>Capacities</a:t>
            </a:r>
            <a:r>
              <a:rPr lang="fi-FI" dirty="0" smtClean="0"/>
              <a:t> and </a:t>
            </a:r>
            <a:r>
              <a:rPr lang="fi-FI" dirty="0" err="1" smtClean="0"/>
              <a:t>generation</a:t>
            </a:r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491880" y="980728"/>
            <a:ext cx="3906692" cy="93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i-FI" b="1" dirty="0" smtClean="0">
                <a:latin typeface="Arial Narrow" panose="020B0606020202030204" pitchFamily="34" charset="0"/>
              </a:rPr>
              <a:t>Area </a:t>
            </a:r>
            <a:r>
              <a:rPr lang="fi-FI" b="1" dirty="0" err="1" smtClean="0">
                <a:latin typeface="Arial Narrow" panose="020B0606020202030204" pitchFamily="34" charset="0"/>
              </a:rPr>
              <a:t>scenario</a:t>
            </a:r>
            <a:endParaRPr lang="fi-FI" b="1" dirty="0" smtClean="0">
              <a:latin typeface="Arial Narrow" panose="020B0606020202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84168" y="982656"/>
            <a:ext cx="30592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fi-FI" b="1" dirty="0" smtClean="0">
                <a:latin typeface="Arial Narrow" panose="020B0606020202030204" pitchFamily="34" charset="0"/>
              </a:rPr>
              <a:t>Key </a:t>
            </a:r>
            <a:r>
              <a:rPr lang="fi-FI" b="1" dirty="0" err="1" smtClean="0">
                <a:latin typeface="Arial Narrow" panose="020B0606020202030204" pitchFamily="34" charset="0"/>
              </a:rPr>
              <a:t>insights</a:t>
            </a:r>
            <a:r>
              <a:rPr lang="fi-FI" b="1" dirty="0" smtClean="0">
                <a:latin typeface="Arial Narrow" panose="020B0606020202030204" pitchFamily="34" charset="0"/>
              </a:rPr>
              <a:t>:</a:t>
            </a:r>
          </a:p>
          <a:p>
            <a:pPr marL="285750" indent="-285750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fi-FI" b="1" dirty="0">
                <a:latin typeface="Arial Narrow" panose="020B0606020202030204" pitchFamily="34" charset="0"/>
              </a:rPr>
              <a:t>RE </a:t>
            </a:r>
            <a:r>
              <a:rPr lang="fi-FI" b="1" dirty="0" err="1" smtClean="0">
                <a:latin typeface="Arial Narrow" panose="020B0606020202030204" pitchFamily="34" charset="0"/>
              </a:rPr>
              <a:t>generation</a:t>
            </a:r>
            <a:r>
              <a:rPr lang="fi-FI" b="1" dirty="0" smtClean="0">
                <a:latin typeface="Arial Narrow" panose="020B0606020202030204" pitchFamily="34" charset="0"/>
              </a:rPr>
              <a:t> 30% </a:t>
            </a:r>
            <a:r>
              <a:rPr lang="fi-FI" b="1" dirty="0">
                <a:latin typeface="Arial Narrow" panose="020B0606020202030204" pitchFamily="34" charset="0"/>
              </a:rPr>
              <a:t>in 2015</a:t>
            </a:r>
          </a:p>
          <a:p>
            <a:pPr marL="285750" indent="-285750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fi-FI" b="1" dirty="0" err="1">
                <a:latin typeface="Arial Narrow" panose="020B0606020202030204" pitchFamily="34" charset="0"/>
              </a:rPr>
              <a:t>Increasing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relevance</a:t>
            </a:r>
            <a:r>
              <a:rPr lang="fi-FI" b="1" dirty="0">
                <a:latin typeface="Arial Narrow" panose="020B0606020202030204" pitchFamily="34" charset="0"/>
              </a:rPr>
              <a:t> of </a:t>
            </a:r>
            <a:r>
              <a:rPr lang="fi-FI" b="1" dirty="0" err="1">
                <a:latin typeface="Arial Narrow" panose="020B0606020202030204" pitchFamily="34" charset="0"/>
              </a:rPr>
              <a:t>electricity</a:t>
            </a:r>
            <a:endParaRPr lang="fi-FI" b="1" dirty="0">
              <a:latin typeface="Arial Narrow" panose="020B0606020202030204" pitchFamily="34" charset="0"/>
            </a:endParaRPr>
          </a:p>
          <a:p>
            <a:pPr marL="285750" indent="-285750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fi-FI" b="1" dirty="0" err="1">
                <a:latin typeface="Arial Narrow" panose="020B0606020202030204" pitchFamily="34" charset="0"/>
              </a:rPr>
              <a:t>Phase</a:t>
            </a:r>
            <a:r>
              <a:rPr lang="fi-FI" b="1" dirty="0">
                <a:latin typeface="Arial Narrow" panose="020B0606020202030204" pitchFamily="34" charset="0"/>
              </a:rPr>
              <a:t> out of </a:t>
            </a:r>
            <a:r>
              <a:rPr lang="fi-FI" b="1" dirty="0" err="1">
                <a:latin typeface="Arial Narrow" panose="020B0606020202030204" pitchFamily="34" charset="0"/>
              </a:rPr>
              <a:t>coal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by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smtClean="0">
                <a:latin typeface="Arial Narrow" panose="020B0606020202030204" pitchFamily="34" charset="0"/>
              </a:rPr>
              <a:t>2045</a:t>
            </a:r>
          </a:p>
          <a:p>
            <a:pPr marL="285750" indent="-285750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fi-FI" b="1" dirty="0" smtClean="0">
                <a:latin typeface="Arial Narrow" panose="020B0606020202030204" pitchFamily="34" charset="0"/>
              </a:rPr>
              <a:t>One </a:t>
            </a:r>
            <a:r>
              <a:rPr lang="fi-FI" b="1" dirty="0" err="1" smtClean="0">
                <a:latin typeface="Arial Narrow" panose="020B0606020202030204" pitchFamily="34" charset="0"/>
              </a:rPr>
              <a:t>nuclear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plant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remains</a:t>
            </a:r>
            <a:r>
              <a:rPr lang="fi-FI" b="1" dirty="0" smtClean="0">
                <a:latin typeface="Arial Narrow" panose="020B0606020202030204" pitchFamily="34" charset="0"/>
              </a:rPr>
              <a:t> (1.6 GW) </a:t>
            </a:r>
            <a:r>
              <a:rPr lang="fi-FI" b="1" dirty="0" err="1" smtClean="0">
                <a:latin typeface="Arial Narrow" panose="020B0606020202030204" pitchFamily="34" charset="0"/>
              </a:rPr>
              <a:t>due</a:t>
            </a:r>
            <a:r>
              <a:rPr lang="fi-FI" b="1" dirty="0" smtClean="0">
                <a:latin typeface="Arial Narrow" panose="020B0606020202030204" pitchFamily="34" charset="0"/>
              </a:rPr>
              <a:t> to </a:t>
            </a:r>
            <a:r>
              <a:rPr lang="fi-FI" b="1" dirty="0" err="1" smtClean="0">
                <a:latin typeface="Arial Narrow" panose="020B0606020202030204" pitchFamily="34" charset="0"/>
              </a:rPr>
              <a:t>remaining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lifetime</a:t>
            </a:r>
            <a:endParaRPr lang="fi-FI" b="1" dirty="0">
              <a:latin typeface="Arial Narrow" panose="020B0606020202030204" pitchFamily="34" charset="0"/>
            </a:endParaRPr>
          </a:p>
          <a:p>
            <a:pPr marL="285750" indent="-285750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fi-FI" b="1" dirty="0" err="1">
                <a:latin typeface="Arial Narrow" panose="020B0606020202030204" pitchFamily="34" charset="0"/>
              </a:rPr>
              <a:t>Increasing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levels</a:t>
            </a:r>
            <a:r>
              <a:rPr lang="fi-FI" b="1" dirty="0">
                <a:latin typeface="Arial Narrow" panose="020B0606020202030204" pitchFamily="34" charset="0"/>
              </a:rPr>
              <a:t> of </a:t>
            </a:r>
            <a:r>
              <a:rPr lang="fi-FI" b="1" dirty="0" err="1">
                <a:latin typeface="Arial Narrow" panose="020B0606020202030204" pitchFamily="34" charset="0"/>
              </a:rPr>
              <a:t>solar</a:t>
            </a:r>
            <a:r>
              <a:rPr lang="fi-FI" b="1" dirty="0">
                <a:latin typeface="Arial Narrow" panose="020B0606020202030204" pitchFamily="34" charset="0"/>
              </a:rPr>
              <a:t> PV </a:t>
            </a:r>
            <a:r>
              <a:rPr lang="fi-FI" b="1" dirty="0" err="1">
                <a:latin typeface="Arial Narrow" panose="020B0606020202030204" pitchFamily="34" charset="0"/>
              </a:rPr>
              <a:t>prosumers</a:t>
            </a:r>
            <a:r>
              <a:rPr lang="fi-FI" b="1" dirty="0">
                <a:latin typeface="Arial Narrow" panose="020B0606020202030204" pitchFamily="34" charset="0"/>
              </a:rPr>
              <a:t> and </a:t>
            </a:r>
            <a:r>
              <a:rPr lang="fi-FI" b="1" dirty="0" err="1">
                <a:latin typeface="Arial Narrow" panose="020B0606020202030204" pitchFamily="34" charset="0"/>
              </a:rPr>
              <a:t>onshore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wind</a:t>
            </a:r>
            <a:endParaRPr lang="fi-FI" b="1" dirty="0">
              <a:latin typeface="Arial Narrow" panose="020B0606020202030204" pitchFamily="34" charset="0"/>
            </a:endParaRPr>
          </a:p>
          <a:p>
            <a:pPr marL="285750" indent="-285750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fi-FI" b="1" dirty="0" err="1">
                <a:latin typeface="Arial Narrow" panose="020B0606020202030204" pitchFamily="34" charset="0"/>
              </a:rPr>
              <a:t>Fossil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natural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gas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replaced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over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time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by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sustainable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biogas</a:t>
            </a:r>
            <a:r>
              <a:rPr lang="fi-FI" b="1" dirty="0">
                <a:latin typeface="Arial Narrow" panose="020B0606020202030204" pitchFamily="34" charset="0"/>
              </a:rPr>
              <a:t>, </a:t>
            </a:r>
            <a:r>
              <a:rPr lang="fi-FI" b="1" dirty="0" err="1">
                <a:latin typeface="Arial Narrow" panose="020B0606020202030204" pitchFamily="34" charset="0"/>
              </a:rPr>
              <a:t>biomethane</a:t>
            </a:r>
            <a:r>
              <a:rPr lang="fi-FI" b="1" dirty="0">
                <a:latin typeface="Arial Narrow" panose="020B0606020202030204" pitchFamily="34" charset="0"/>
              </a:rPr>
              <a:t> and SNG</a:t>
            </a:r>
          </a:p>
          <a:p>
            <a:pPr marL="285750" indent="-285750">
              <a:buClr>
                <a:srgbClr val="FF0000"/>
              </a:buClr>
              <a:buSzPct val="100000"/>
              <a:buFont typeface="Wingdings" panose="05000000000000000000" pitchFamily="2" charset="2"/>
              <a:buChar char="Ø"/>
            </a:pPr>
            <a:r>
              <a:rPr lang="fi-FI" b="1" dirty="0" err="1" smtClean="0">
                <a:latin typeface="Arial Narrow" panose="020B0606020202030204" pitchFamily="34" charset="0"/>
              </a:rPr>
              <a:t>Bioenergy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>
                <a:latin typeface="Arial Narrow" panose="020B0606020202030204" pitchFamily="34" charset="0"/>
              </a:rPr>
              <a:t>to </a:t>
            </a:r>
            <a:r>
              <a:rPr lang="fi-FI" b="1" dirty="0" err="1">
                <a:latin typeface="Arial Narrow" panose="020B0606020202030204" pitchFamily="34" charset="0"/>
              </a:rPr>
              <a:t>be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used</a:t>
            </a:r>
            <a:r>
              <a:rPr lang="fi-FI" b="1" dirty="0">
                <a:latin typeface="Arial Narrow" panose="020B0606020202030204" pitchFamily="34" charset="0"/>
              </a:rPr>
              <a:t> in </a:t>
            </a:r>
            <a:r>
              <a:rPr lang="fi-FI" b="1" dirty="0" err="1">
                <a:latin typeface="Arial Narrow" panose="020B0606020202030204" pitchFamily="34" charset="0"/>
              </a:rPr>
              <a:t>all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energy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sectors</a:t>
            </a:r>
            <a:endParaRPr lang="en-GB" b="1" dirty="0">
              <a:latin typeface="Arial Narrow" panose="020B0606020202030204" pitchFamily="34" charset="0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GB" b="1" dirty="0">
              <a:latin typeface="Arial Narrow" panose="020B0606020202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986" y="1263195"/>
            <a:ext cx="3060000" cy="2294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986" y="3569750"/>
            <a:ext cx="3060000" cy="229412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6" y="1275625"/>
            <a:ext cx="3060000" cy="2294125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6" y="3569750"/>
            <a:ext cx="3060000" cy="2294125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980728"/>
            <a:ext cx="4014196" cy="93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i-FI" b="1" dirty="0" err="1" smtClean="0">
                <a:latin typeface="Arial Narrow" panose="020B0606020202030204" pitchFamily="34" charset="0"/>
              </a:rPr>
              <a:t>Regions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scenario</a:t>
            </a:r>
            <a:endParaRPr lang="fi-FI" b="1" dirty="0" smtClean="0">
              <a:latin typeface="Arial Narrow" panose="020B0606020202030204" pitchFamily="34" charset="0"/>
            </a:endParaRPr>
          </a:p>
        </p:txBody>
      </p:sp>
      <p:pic>
        <p:nvPicPr>
          <p:cNvPr id="12" name="Picture 11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646" y="6664037"/>
            <a:ext cx="180000" cy="14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6078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Results</a:t>
            </a:r>
            <a:r>
              <a:rPr lang="fi-FI" dirty="0" smtClean="0"/>
              <a:t> – </a:t>
            </a:r>
            <a:r>
              <a:rPr lang="fi-FI" dirty="0" err="1" smtClean="0"/>
              <a:t>Interconnections</a:t>
            </a:r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491880" y="980728"/>
            <a:ext cx="3906692" cy="93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i-FI" b="1" dirty="0" smtClean="0">
                <a:latin typeface="Arial Narrow" panose="020B0606020202030204" pitchFamily="34" charset="0"/>
              </a:rPr>
              <a:t>Area </a:t>
            </a:r>
            <a:r>
              <a:rPr lang="fi-FI" b="1" dirty="0" err="1" smtClean="0">
                <a:latin typeface="Arial Narrow" panose="020B0606020202030204" pitchFamily="34" charset="0"/>
              </a:rPr>
              <a:t>scenario</a:t>
            </a:r>
            <a:endParaRPr lang="fi-FI" b="1" dirty="0" smtClean="0">
              <a:latin typeface="Arial Narrow" panose="020B060602020203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980728"/>
            <a:ext cx="4014196" cy="93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i-FI" b="1" dirty="0" err="1" smtClean="0">
                <a:latin typeface="Arial Narrow" panose="020B0606020202030204" pitchFamily="34" charset="0"/>
              </a:rPr>
              <a:t>Regions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scenario</a:t>
            </a:r>
            <a:endParaRPr lang="fi-FI" b="1" dirty="0" smtClean="0">
              <a:latin typeface="Arial Narrow" panose="020B0606020202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633" y="4099972"/>
            <a:ext cx="3060000" cy="21631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93526" y="982656"/>
            <a:ext cx="315047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dirty="0" smtClean="0">
                <a:latin typeface="Arial Narrow" panose="020B0606020202030204" pitchFamily="34" charset="0"/>
              </a:rPr>
              <a:t>Key </a:t>
            </a:r>
            <a:r>
              <a:rPr lang="fi-FI" b="1" dirty="0" err="1" smtClean="0">
                <a:latin typeface="Arial Narrow" panose="020B0606020202030204" pitchFamily="34" charset="0"/>
              </a:rPr>
              <a:t>insights</a:t>
            </a:r>
            <a:r>
              <a:rPr lang="fi-FI" b="1" dirty="0" smtClean="0">
                <a:latin typeface="Arial Narrow" panose="020B0606020202030204" pitchFamily="34" charset="0"/>
              </a:rPr>
              <a:t>: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i-FI" b="1" dirty="0" err="1" smtClean="0">
                <a:latin typeface="Arial Narrow" panose="020B0606020202030204" pitchFamily="34" charset="0"/>
              </a:rPr>
              <a:t>Current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interconnections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are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approximately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smtClean="0">
                <a:latin typeface="Arial Narrow" panose="020B0606020202030204" pitchFamily="34" charset="0"/>
              </a:rPr>
              <a:t>53 </a:t>
            </a:r>
            <a:r>
              <a:rPr lang="fi-FI" b="1" dirty="0">
                <a:latin typeface="Arial Narrow" panose="020B0606020202030204" pitchFamily="34" charset="0"/>
              </a:rPr>
              <a:t>GW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i-FI" b="1" dirty="0" err="1">
                <a:latin typeface="Arial Narrow" panose="020B0606020202030204" pitchFamily="34" charset="0"/>
              </a:rPr>
              <a:t>Simulation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results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>
                <a:latin typeface="Arial Narrow" panose="020B0606020202030204" pitchFamily="34" charset="0"/>
              </a:rPr>
              <a:t>show </a:t>
            </a:r>
            <a:r>
              <a:rPr lang="fi-FI" b="1" dirty="0" err="1">
                <a:latin typeface="Arial Narrow" panose="020B0606020202030204" pitchFamily="34" charset="0"/>
              </a:rPr>
              <a:t>significant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need</a:t>
            </a:r>
            <a:r>
              <a:rPr lang="fi-FI" b="1" dirty="0">
                <a:latin typeface="Arial Narrow" panose="020B0606020202030204" pitchFamily="34" charset="0"/>
              </a:rPr>
              <a:t> for </a:t>
            </a:r>
            <a:r>
              <a:rPr lang="fi-FI" b="1" dirty="0" err="1" smtClean="0">
                <a:latin typeface="Arial Narrow" panose="020B0606020202030204" pitchFamily="34" charset="0"/>
              </a:rPr>
              <a:t>expansion</a:t>
            </a:r>
            <a:r>
              <a:rPr lang="fi-FI" b="1" dirty="0" smtClean="0">
                <a:latin typeface="Arial Narrow" panose="020B0606020202030204" pitchFamily="34" charset="0"/>
              </a:rPr>
              <a:t> (170 GW)</a:t>
            </a:r>
            <a:endParaRPr lang="fi-FI" b="1" dirty="0">
              <a:latin typeface="Arial Narrow" panose="020B0606020202030204" pitchFamily="34" charset="0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i-FI" b="1" dirty="0">
                <a:latin typeface="Arial Narrow" panose="020B0606020202030204" pitchFamily="34" charset="0"/>
              </a:rPr>
              <a:t>15% of </a:t>
            </a:r>
            <a:r>
              <a:rPr lang="fi-FI" b="1" dirty="0" err="1">
                <a:latin typeface="Arial Narrow" panose="020B0606020202030204" pitchFamily="34" charset="0"/>
              </a:rPr>
              <a:t>total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generation</a:t>
            </a:r>
            <a:r>
              <a:rPr lang="fi-FI" b="1" dirty="0">
                <a:latin typeface="Arial Narrow" panose="020B0606020202030204" pitchFamily="34" charset="0"/>
              </a:rPr>
              <a:t> of </a:t>
            </a:r>
            <a:r>
              <a:rPr lang="fi-FI" b="1" dirty="0" smtClean="0">
                <a:latin typeface="Arial Narrow" panose="020B0606020202030204" pitchFamily="34" charset="0"/>
              </a:rPr>
              <a:t>5303 </a:t>
            </a:r>
            <a:r>
              <a:rPr lang="fi-FI" b="1" dirty="0" err="1">
                <a:latin typeface="Arial Narrow" panose="020B0606020202030204" pitchFamily="34" charset="0"/>
              </a:rPr>
              <a:t>TWh</a:t>
            </a:r>
            <a:r>
              <a:rPr lang="fi-FI" b="1" dirty="0">
                <a:latin typeface="Arial Narrow" panose="020B0606020202030204" pitchFamily="34" charset="0"/>
              </a:rPr>
              <a:t> is </a:t>
            </a:r>
            <a:r>
              <a:rPr lang="fi-FI" b="1" dirty="0" err="1">
                <a:latin typeface="Arial Narrow" panose="020B0606020202030204" pitchFamily="34" charset="0"/>
              </a:rPr>
              <a:t>traded</a:t>
            </a:r>
            <a:r>
              <a:rPr lang="fi-FI" b="1" dirty="0">
                <a:latin typeface="Arial Narrow" panose="020B0606020202030204" pitchFamily="34" charset="0"/>
              </a:rPr>
              <a:t> to </a:t>
            </a:r>
            <a:r>
              <a:rPr lang="fi-FI" b="1" dirty="0" err="1" smtClean="0">
                <a:latin typeface="Arial Narrow" panose="020B0606020202030204" pitchFamily="34" charset="0"/>
              </a:rPr>
              <a:t>other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regions</a:t>
            </a:r>
            <a:r>
              <a:rPr lang="fi-FI" b="1" dirty="0">
                <a:latin typeface="Arial Narrow" panose="020B0606020202030204" pitchFamily="34" charset="0"/>
              </a:rPr>
              <a:t> and </a:t>
            </a:r>
            <a:r>
              <a:rPr lang="fi-FI" b="1" dirty="0" err="1">
                <a:latin typeface="Arial Narrow" panose="020B0606020202030204" pitchFamily="34" charset="0"/>
              </a:rPr>
              <a:t>not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consumed</a:t>
            </a:r>
            <a:r>
              <a:rPr lang="fi-FI" b="1" dirty="0">
                <a:latin typeface="Arial Narrow" panose="020B0606020202030204" pitchFamily="34" charset="0"/>
              </a:rPr>
              <a:t> in </a:t>
            </a:r>
            <a:r>
              <a:rPr lang="fi-FI" b="1" dirty="0" err="1">
                <a:latin typeface="Arial Narrow" panose="020B0606020202030204" pitchFamily="34" charset="0"/>
              </a:rPr>
              <a:t>the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region</a:t>
            </a:r>
            <a:r>
              <a:rPr lang="fi-FI" b="1" dirty="0">
                <a:latin typeface="Arial Narrow" panose="020B0606020202030204" pitchFamily="34" charset="0"/>
              </a:rPr>
              <a:t> of </a:t>
            </a:r>
            <a:r>
              <a:rPr lang="fi-FI" b="1" dirty="0" err="1">
                <a:latin typeface="Arial Narrow" panose="020B0606020202030204" pitchFamily="34" charset="0"/>
              </a:rPr>
              <a:t>origin</a:t>
            </a:r>
            <a:endParaRPr lang="fi-FI" b="1" dirty="0">
              <a:latin typeface="Arial Narrow" panose="020B0606020202030204" pitchFamily="34" charset="0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i-FI" b="1" dirty="0" smtClean="0">
                <a:latin typeface="Arial Narrow" panose="020B0606020202030204" pitchFamily="34" charset="0"/>
              </a:rPr>
              <a:t>Trade of </a:t>
            </a:r>
            <a:r>
              <a:rPr lang="fi-FI" b="1" dirty="0" err="1" smtClean="0">
                <a:latin typeface="Arial Narrow" panose="020B0606020202030204" pitchFamily="34" charset="0"/>
              </a:rPr>
              <a:t>electricity</a:t>
            </a:r>
            <a:r>
              <a:rPr lang="fi-FI" b="1" dirty="0" smtClean="0">
                <a:latin typeface="Arial Narrow" panose="020B0606020202030204" pitchFamily="34" charset="0"/>
              </a:rPr>
              <a:t> is </a:t>
            </a:r>
            <a:r>
              <a:rPr lang="fi-FI" b="1" dirty="0" err="1" smtClean="0">
                <a:latin typeface="Arial Narrow" panose="020B0606020202030204" pitchFamily="34" charset="0"/>
              </a:rPr>
              <a:t>more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vibrant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during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colder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months</a:t>
            </a:r>
            <a:endParaRPr lang="fi-FI" b="1" dirty="0">
              <a:latin typeface="Arial Narrow" panose="020B0606020202030204" pitchFamily="34" charset="0"/>
            </a:endParaRP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GB" b="1" dirty="0" smtClean="0"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55617" y="4293096"/>
            <a:ext cx="3698774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</a:pPr>
            <a:r>
              <a:rPr lang="en-GB" b="1" dirty="0">
                <a:latin typeface="Arial Narrow" panose="020B0606020202030204" pitchFamily="34" charset="0"/>
              </a:rPr>
              <a:t>Note:</a:t>
            </a:r>
          </a:p>
          <a:p>
            <a:pPr marL="285750" indent="-285750" algn="just">
              <a:buClr>
                <a:srgbClr val="FF0066"/>
              </a:buClr>
              <a:buFont typeface="Wingdings" panose="05000000000000000000" pitchFamily="2" charset="2"/>
              <a:buChar char="Ø"/>
            </a:pPr>
            <a:r>
              <a:rPr lang="fi-FI" b="1" dirty="0" err="1" smtClean="0">
                <a:latin typeface="Arial Narrow" panose="020B0606020202030204" pitchFamily="34" charset="0"/>
              </a:rPr>
              <a:t>Existing</a:t>
            </a:r>
            <a:r>
              <a:rPr lang="fi-FI" b="1" dirty="0" smtClean="0">
                <a:latin typeface="Arial Narrow" panose="020B0606020202030204" pitchFamily="34" charset="0"/>
              </a:rPr>
              <a:t> and </a:t>
            </a:r>
            <a:r>
              <a:rPr lang="fi-FI" b="1" dirty="0" err="1" smtClean="0">
                <a:latin typeface="Arial Narrow" panose="020B0606020202030204" pitchFamily="34" charset="0"/>
              </a:rPr>
              <a:t>planned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>
                <a:latin typeface="Arial Narrow" panose="020B0606020202030204" pitchFamily="34" charset="0"/>
              </a:rPr>
              <a:t>transmission </a:t>
            </a:r>
            <a:r>
              <a:rPr lang="fi-FI" b="1" dirty="0" err="1" smtClean="0">
                <a:latin typeface="Arial Narrow" panose="020B0606020202030204" pitchFamily="34" charset="0"/>
              </a:rPr>
              <a:t>lines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according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smtClean="0">
                <a:latin typeface="Arial Narrow" panose="020B0606020202030204" pitchFamily="34" charset="0"/>
              </a:rPr>
              <a:t>to </a:t>
            </a:r>
            <a:r>
              <a:rPr lang="fi-FI" b="1" dirty="0" err="1" smtClean="0">
                <a:latin typeface="Arial Narrow" panose="020B0606020202030204" pitchFamily="34" charset="0"/>
              </a:rPr>
              <a:t>Entso</a:t>
            </a:r>
            <a:r>
              <a:rPr lang="fi-FI" b="1" dirty="0" smtClean="0">
                <a:latin typeface="Arial Narrow" panose="020B0606020202030204" pitchFamily="34" charset="0"/>
              </a:rPr>
              <a:t>-e</a:t>
            </a:r>
            <a:endParaRPr lang="fi-FI" b="1" dirty="0">
              <a:latin typeface="Arial Narrow" panose="020B0606020202030204" pitchFamily="34" charset="0"/>
            </a:endParaRPr>
          </a:p>
          <a:p>
            <a:pPr marL="285750" indent="-285750" algn="just">
              <a:buClr>
                <a:srgbClr val="FF0066"/>
              </a:buClr>
              <a:buFont typeface="Wingdings" panose="05000000000000000000" pitchFamily="2" charset="2"/>
              <a:buChar char="Ø"/>
            </a:pPr>
            <a:r>
              <a:rPr lang="fi-FI" b="1" dirty="0" err="1" smtClean="0">
                <a:latin typeface="Arial Narrow" panose="020B0606020202030204" pitchFamily="34" charset="0"/>
              </a:rPr>
              <a:t>Capacity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 err="1">
                <a:latin typeface="Arial Narrow" panose="020B0606020202030204" pitchFamily="34" charset="0"/>
              </a:rPr>
              <a:t>beyond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smtClean="0">
                <a:latin typeface="Arial Narrow" panose="020B0606020202030204" pitchFamily="34" charset="0"/>
              </a:rPr>
              <a:t>2030 </a:t>
            </a:r>
            <a:r>
              <a:rPr lang="fi-FI" b="1" dirty="0" err="1">
                <a:latin typeface="Arial Narrow" panose="020B0606020202030204" pitchFamily="34" charset="0"/>
              </a:rPr>
              <a:t>planning</a:t>
            </a:r>
            <a:r>
              <a:rPr lang="fi-FI" b="1" dirty="0">
                <a:latin typeface="Arial Narrow" panose="020B0606020202030204" pitchFamily="34" charset="0"/>
              </a:rPr>
              <a:t> of </a:t>
            </a:r>
            <a:r>
              <a:rPr lang="fi-FI" b="1" dirty="0" err="1">
                <a:latin typeface="Arial Narrow" panose="020B0606020202030204" pitchFamily="34" charset="0"/>
              </a:rPr>
              <a:t>E</a:t>
            </a:r>
            <a:r>
              <a:rPr lang="fi-FI" b="1" dirty="0" err="1" smtClean="0">
                <a:latin typeface="Arial Narrow" panose="020B0606020202030204" pitchFamily="34" charset="0"/>
              </a:rPr>
              <a:t>ntso</a:t>
            </a:r>
            <a:r>
              <a:rPr lang="fi-FI" b="1" dirty="0" smtClean="0">
                <a:latin typeface="Arial Narrow" panose="020B0606020202030204" pitchFamily="34" charset="0"/>
              </a:rPr>
              <a:t>-e </a:t>
            </a:r>
            <a:r>
              <a:rPr lang="fi-FI" b="1" dirty="0" err="1" smtClean="0">
                <a:latin typeface="Arial Narrow" panose="020B0606020202030204" pitchFamily="34" charset="0"/>
              </a:rPr>
              <a:t>based</a:t>
            </a:r>
            <a:r>
              <a:rPr lang="fi-FI" b="1" dirty="0" smtClean="0">
                <a:latin typeface="Arial Narrow" panose="020B0606020202030204" pitchFamily="34" charset="0"/>
              </a:rPr>
              <a:t> </a:t>
            </a:r>
            <a:r>
              <a:rPr lang="fi-FI" b="1" dirty="0">
                <a:latin typeface="Arial Narrow" panose="020B0606020202030204" pitchFamily="34" charset="0"/>
              </a:rPr>
              <a:t>on HVDC </a:t>
            </a:r>
            <a:r>
              <a:rPr lang="fi-FI" b="1" dirty="0" err="1">
                <a:latin typeface="Arial Narrow" panose="020B0606020202030204" pitchFamily="34" charset="0"/>
              </a:rPr>
              <a:t>technology</a:t>
            </a:r>
            <a:r>
              <a:rPr lang="fi-FI" b="1" dirty="0">
                <a:latin typeface="Arial Narrow" panose="020B0606020202030204" pitchFamily="34" charset="0"/>
              </a:rPr>
              <a:t> (70% underground </a:t>
            </a:r>
            <a:r>
              <a:rPr lang="fi-FI" b="1" dirty="0" err="1">
                <a:latin typeface="Arial Narrow" panose="020B0606020202030204" pitchFamily="34" charset="0"/>
              </a:rPr>
              <a:t>cables</a:t>
            </a:r>
            <a:r>
              <a:rPr lang="fi-FI" b="1" dirty="0">
                <a:latin typeface="Arial Narrow" panose="020B0606020202030204" pitchFamily="34" charset="0"/>
              </a:rPr>
              <a:t>, 30% </a:t>
            </a:r>
            <a:r>
              <a:rPr lang="fi-FI" b="1" dirty="0" err="1">
                <a:latin typeface="Arial Narrow" panose="020B0606020202030204" pitchFamily="34" charset="0"/>
              </a:rPr>
              <a:t>overhead</a:t>
            </a:r>
            <a:r>
              <a:rPr lang="fi-FI" b="1" dirty="0">
                <a:latin typeface="Arial Narrow" panose="020B0606020202030204" pitchFamily="34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</a:rPr>
              <a:t>lines</a:t>
            </a:r>
            <a:r>
              <a:rPr lang="fi-FI" b="1" dirty="0" smtClean="0">
                <a:latin typeface="Arial Narrow" panose="020B0606020202030204" pitchFamily="34" charset="0"/>
              </a:rPr>
              <a:t>)</a:t>
            </a:r>
            <a:endParaRPr lang="en-GB" b="1" dirty="0">
              <a:latin typeface="Arial Narrow" panose="020B0606020202030204" pitchFamily="34" charset="0"/>
            </a:endParaRP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0" y="1502626"/>
            <a:ext cx="3060000" cy="2174995"/>
          </a:xfr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850" y="1524090"/>
            <a:ext cx="3060000" cy="2132066"/>
          </a:xfrm>
          <a:prstGeom prst="rect">
            <a:avLst/>
          </a:prstGeom>
        </p:spPr>
      </p:pic>
      <p:pic>
        <p:nvPicPr>
          <p:cNvPr id="13" name="Picture 12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646" y="6664037"/>
            <a:ext cx="180000" cy="14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99567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5720" y="1268760"/>
            <a:ext cx="8750776" cy="4968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indent="-182563">
              <a:spcBef>
                <a:spcPts val="600"/>
              </a:spcBef>
              <a:spcAft>
                <a:spcPts val="600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Arial Narrow" panose="020B0606020202030204" pitchFamily="34" charset="0"/>
              </a:rPr>
              <a:t>Global electricity system </a:t>
            </a:r>
            <a:r>
              <a:rPr lang="en-US" b="1" dirty="0">
                <a:latin typeface="Arial Narrow" panose="020B0606020202030204" pitchFamily="34" charset="0"/>
              </a:rPr>
              <a:t>based on 100% renewables is technically feasible and </a:t>
            </a:r>
            <a:r>
              <a:rPr lang="en-US" b="1" dirty="0" smtClean="0">
                <a:latin typeface="Arial Narrow" panose="020B0606020202030204" pitchFamily="34" charset="0"/>
              </a:rPr>
              <a:t>cost-effective</a:t>
            </a:r>
            <a:endParaRPr lang="en-US" b="1" strike="sngStrike" dirty="0">
              <a:latin typeface="Arial Narrow" panose="020B0606020202030204" pitchFamily="34" charset="0"/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de-DE" b="1" dirty="0" err="1">
                <a:latin typeface="Arial Narrow" panose="020B0606020202030204" pitchFamily="34" charset="0"/>
              </a:rPr>
              <a:t>Existing</a:t>
            </a:r>
            <a:r>
              <a:rPr lang="de-DE" b="1" dirty="0">
                <a:latin typeface="Arial Narrow" panose="020B0606020202030204" pitchFamily="34" charset="0"/>
              </a:rPr>
              <a:t> RE potential and </a:t>
            </a:r>
            <a:r>
              <a:rPr lang="de-DE" b="1" dirty="0" err="1">
                <a:latin typeface="Arial Narrow" panose="020B0606020202030204" pitchFamily="34" charset="0"/>
              </a:rPr>
              <a:t>technologies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can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generate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sufficient</a:t>
            </a:r>
            <a:r>
              <a:rPr lang="de-DE" b="1" dirty="0">
                <a:latin typeface="Arial Narrow" panose="020B0606020202030204" pitchFamily="34" charset="0"/>
              </a:rPr>
              <a:t> and </a:t>
            </a:r>
            <a:r>
              <a:rPr lang="de-DE" b="1" dirty="0" err="1">
                <a:latin typeface="Arial Narrow" panose="020B0606020202030204" pitchFamily="34" charset="0"/>
              </a:rPr>
              <a:t>secure</a:t>
            </a:r>
            <a:r>
              <a:rPr lang="de-DE" b="1" dirty="0">
                <a:latin typeface="Arial Narrow" panose="020B0606020202030204" pitchFamily="34" charset="0"/>
              </a:rPr>
              <a:t> power </a:t>
            </a:r>
            <a:r>
              <a:rPr lang="de-DE" b="1" dirty="0" err="1">
                <a:latin typeface="Arial Narrow" panose="020B0606020202030204" pitchFamily="34" charset="0"/>
              </a:rPr>
              <a:t>to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cover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the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entire</a:t>
            </a:r>
            <a:r>
              <a:rPr lang="de-DE" b="1" dirty="0">
                <a:latin typeface="Arial Narrow" panose="020B0606020202030204" pitchFamily="34" charset="0"/>
              </a:rPr>
              <a:t> global </a:t>
            </a:r>
            <a:r>
              <a:rPr lang="de-DE" b="1" dirty="0" err="1">
                <a:latin typeface="Arial Narrow" panose="020B0606020202030204" pitchFamily="34" charset="0"/>
              </a:rPr>
              <a:t>electricity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demand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by</a:t>
            </a:r>
            <a:r>
              <a:rPr lang="de-DE" b="1" dirty="0">
                <a:latin typeface="Arial Narrow" panose="020B0606020202030204" pitchFamily="34" charset="0"/>
              </a:rPr>
              <a:t> 2050</a:t>
            </a: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de-DE" b="1" dirty="0">
                <a:latin typeface="Arial Narrow" panose="020B0606020202030204" pitchFamily="34" charset="0"/>
              </a:rPr>
              <a:t>Total LCOE on a global </a:t>
            </a:r>
            <a:r>
              <a:rPr lang="de-DE" b="1" dirty="0" err="1">
                <a:latin typeface="Arial Narrow" panose="020B0606020202030204" pitchFamily="34" charset="0"/>
              </a:rPr>
              <a:t>average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>
                <a:latin typeface="Arial Narrow" panose="020B0606020202030204" pitchFamily="34" charset="0"/>
              </a:rPr>
              <a:t>for</a:t>
            </a:r>
            <a:r>
              <a:rPr lang="de-DE" b="1" dirty="0">
                <a:latin typeface="Arial Narrow" panose="020B0606020202030204" pitchFamily="34" charset="0"/>
              </a:rPr>
              <a:t> 100% RE </a:t>
            </a:r>
            <a:r>
              <a:rPr lang="de-DE" b="1" dirty="0" err="1" smtClean="0">
                <a:latin typeface="Arial Narrow" panose="020B0606020202030204" pitchFamily="34" charset="0"/>
              </a:rPr>
              <a:t>is</a:t>
            </a:r>
            <a:r>
              <a:rPr lang="de-DE" b="1" dirty="0" smtClean="0">
                <a:latin typeface="Arial Narrow" panose="020B0606020202030204" pitchFamily="34" charset="0"/>
              </a:rPr>
              <a:t> 52 </a:t>
            </a:r>
            <a:r>
              <a:rPr lang="de-DE" b="1" dirty="0">
                <a:latin typeface="Arial Narrow" panose="020B0606020202030204" pitchFamily="34" charset="0"/>
              </a:rPr>
              <a:t>€/</a:t>
            </a:r>
            <a:r>
              <a:rPr lang="de-DE" b="1" dirty="0" smtClean="0">
                <a:latin typeface="Arial Narrow" panose="020B0606020202030204" pitchFamily="34" charset="0"/>
              </a:rPr>
              <a:t>MWh in 2050, vs. </a:t>
            </a:r>
            <a:r>
              <a:rPr lang="de-DE" b="1" dirty="0">
                <a:latin typeface="Arial Narrow" panose="020B0606020202030204" pitchFamily="34" charset="0"/>
              </a:rPr>
              <a:t>70 €/MWh in </a:t>
            </a:r>
            <a:r>
              <a:rPr lang="de-DE" b="1" dirty="0" smtClean="0">
                <a:latin typeface="Arial Narrow" panose="020B0606020202030204" pitchFamily="34" charset="0"/>
              </a:rPr>
              <a:t>2015</a:t>
            </a: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de-DE" b="1" dirty="0" err="1">
                <a:latin typeface="Arial Narrow" panose="020B0606020202030204" pitchFamily="34" charset="0"/>
              </a:rPr>
              <a:t>E</a:t>
            </a:r>
            <a:r>
              <a:rPr lang="de-DE" b="1" dirty="0" err="1" smtClean="0">
                <a:latin typeface="Arial Narrow" panose="020B0606020202030204" pitchFamily="34" charset="0"/>
              </a:rPr>
              <a:t>lectricity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generation</a:t>
            </a:r>
            <a:r>
              <a:rPr lang="de-DE" b="1" dirty="0" smtClean="0">
                <a:latin typeface="Arial Narrow" panose="020B0606020202030204" pitchFamily="34" charset="0"/>
              </a:rPr>
              <a:t> will </a:t>
            </a:r>
            <a:r>
              <a:rPr lang="de-DE" b="1" dirty="0" err="1" smtClean="0">
                <a:latin typeface="Arial Narrow" panose="020B0606020202030204" pitchFamily="34" charset="0"/>
              </a:rPr>
              <a:t>be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mainly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based</a:t>
            </a:r>
            <a:r>
              <a:rPr lang="de-DE" b="1" dirty="0" smtClean="0">
                <a:latin typeface="Arial Narrow" panose="020B0606020202030204" pitchFamily="34" charset="0"/>
              </a:rPr>
              <a:t> on solar PV, plus wind </a:t>
            </a:r>
            <a:r>
              <a:rPr lang="de-DE" b="1" dirty="0" err="1" smtClean="0">
                <a:latin typeface="Arial Narrow" panose="020B0606020202030204" pitchFamily="34" charset="0"/>
              </a:rPr>
              <a:t>energy</a:t>
            </a:r>
            <a:r>
              <a:rPr lang="de-DE" b="1" dirty="0" smtClean="0">
                <a:latin typeface="Arial Narrow" panose="020B0606020202030204" pitchFamily="34" charset="0"/>
              </a:rPr>
              <a:t>, hydropower and </a:t>
            </a:r>
            <a:r>
              <a:rPr lang="de-DE" b="1" dirty="0" err="1" smtClean="0">
                <a:latin typeface="Arial Narrow" panose="020B0606020202030204" pitchFamily="34" charset="0"/>
              </a:rPr>
              <a:t>some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bioenergy</a:t>
            </a:r>
            <a:endParaRPr lang="de-DE" b="1" dirty="0" smtClean="0">
              <a:latin typeface="Arial Narrow" panose="020B0606020202030204" pitchFamily="34" charset="0"/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de-DE" b="1" dirty="0" smtClean="0">
                <a:latin typeface="Arial Narrow" panose="020B0606020202030204" pitchFamily="34" charset="0"/>
              </a:rPr>
              <a:t>Substantial regional </a:t>
            </a:r>
            <a:r>
              <a:rPr lang="de-DE" b="1" dirty="0" err="1" smtClean="0">
                <a:latin typeface="Arial Narrow" panose="020B0606020202030204" pitchFamily="34" charset="0"/>
              </a:rPr>
              <a:t>variations</a:t>
            </a:r>
            <a:r>
              <a:rPr lang="de-DE" b="1" dirty="0" smtClean="0">
                <a:latin typeface="Arial Narrow" panose="020B0606020202030204" pitchFamily="34" charset="0"/>
              </a:rPr>
              <a:t>: solar PV </a:t>
            </a:r>
            <a:r>
              <a:rPr lang="de-DE" b="1" dirty="0" err="1" smtClean="0">
                <a:latin typeface="Arial Narrow" panose="020B0606020202030204" pitchFamily="34" charset="0"/>
              </a:rPr>
              <a:t>dominance</a:t>
            </a:r>
            <a:r>
              <a:rPr lang="de-DE" b="1" dirty="0" smtClean="0">
                <a:latin typeface="Arial Narrow" panose="020B0606020202030204" pitchFamily="34" charset="0"/>
              </a:rPr>
              <a:t> in </a:t>
            </a:r>
            <a:r>
              <a:rPr lang="de-DE" b="1" dirty="0" err="1" smtClean="0">
                <a:latin typeface="Arial Narrow" panose="020B0606020202030204" pitchFamily="34" charset="0"/>
              </a:rPr>
              <a:t>the</a:t>
            </a:r>
            <a:r>
              <a:rPr lang="de-DE" b="1" dirty="0" smtClean="0">
                <a:latin typeface="Arial Narrow" panose="020B0606020202030204" pitchFamily="34" charset="0"/>
              </a:rPr>
              <a:t> Sun Belt, </a:t>
            </a:r>
            <a:r>
              <a:rPr lang="de-DE" b="1" dirty="0" err="1" smtClean="0">
                <a:latin typeface="Arial Narrow" panose="020B0606020202030204" pitchFamily="34" charset="0"/>
              </a:rPr>
              <a:t>more</a:t>
            </a:r>
            <a:r>
              <a:rPr lang="de-DE" b="1" dirty="0" smtClean="0">
                <a:latin typeface="Arial Narrow" panose="020B0606020202030204" pitchFamily="34" charset="0"/>
              </a:rPr>
              <a:t> wind in </a:t>
            </a:r>
            <a:r>
              <a:rPr lang="de-DE" b="1" dirty="0" err="1" smtClean="0">
                <a:latin typeface="Arial Narrow" panose="020B0606020202030204" pitchFamily="34" charset="0"/>
              </a:rPr>
              <a:t>the</a:t>
            </a:r>
            <a:r>
              <a:rPr lang="de-DE" b="1" dirty="0" smtClean="0">
                <a:latin typeface="Arial Narrow" panose="020B0606020202030204" pitchFamily="34" charset="0"/>
              </a:rPr>
              <a:t> North</a:t>
            </a: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de-DE" b="1" dirty="0" err="1" smtClean="0">
                <a:latin typeface="Arial Narrow" panose="020B0606020202030204" pitchFamily="34" charset="0"/>
              </a:rPr>
              <a:t>Electricity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storage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mainly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provided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by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battery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storage</a:t>
            </a:r>
            <a:r>
              <a:rPr lang="de-DE" b="1" dirty="0" smtClean="0">
                <a:latin typeface="Arial Narrow" panose="020B0606020202030204" pitchFamily="34" charset="0"/>
              </a:rPr>
              <a:t> plus RE gas </a:t>
            </a:r>
            <a:r>
              <a:rPr lang="de-DE" b="1" dirty="0" err="1" smtClean="0">
                <a:latin typeface="Arial Narrow" panose="020B0606020202030204" pitchFamily="34" charset="0"/>
              </a:rPr>
              <a:t>for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seasonal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balancing</a:t>
            </a:r>
            <a:endParaRPr lang="de-DE" b="1" dirty="0" smtClean="0">
              <a:latin typeface="Arial Narrow" panose="020B0606020202030204" pitchFamily="34" charset="0"/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de-DE" b="1" dirty="0" smtClean="0">
                <a:latin typeface="Arial Narrow" panose="020B0606020202030204" pitchFamily="34" charset="0"/>
              </a:rPr>
              <a:t>The </a:t>
            </a:r>
            <a:r>
              <a:rPr lang="de-DE" b="1" dirty="0" err="1" smtClean="0">
                <a:latin typeface="Arial Narrow" panose="020B0606020202030204" pitchFamily="34" charset="0"/>
              </a:rPr>
              <a:t>future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electricity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system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is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significantly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more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efficient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than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the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present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one</a:t>
            </a:r>
            <a:endParaRPr lang="de-DE" b="1" dirty="0" smtClean="0">
              <a:latin typeface="Arial Narrow" panose="020B0606020202030204" pitchFamily="34" charset="0"/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de-DE" b="1" dirty="0" err="1" smtClean="0">
                <a:latin typeface="Arial Narrow" panose="020B0606020202030204" pitchFamily="34" charset="0"/>
              </a:rPr>
              <a:t>Many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new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stable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jobs</a:t>
            </a:r>
            <a:r>
              <a:rPr lang="de-DE" b="1" dirty="0" smtClean="0">
                <a:latin typeface="Arial Narrow" panose="020B0606020202030204" pitchFamily="34" charset="0"/>
              </a:rPr>
              <a:t> will </a:t>
            </a:r>
            <a:r>
              <a:rPr lang="de-DE" b="1" dirty="0" err="1" smtClean="0">
                <a:latin typeface="Arial Narrow" panose="020B0606020202030204" pitchFamily="34" charset="0"/>
              </a:rPr>
              <a:t>be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created</a:t>
            </a:r>
            <a:r>
              <a:rPr lang="de-DE" b="1" dirty="0" smtClean="0">
                <a:latin typeface="Arial Narrow" panose="020B0606020202030204" pitchFamily="34" charset="0"/>
              </a:rPr>
              <a:t>, </a:t>
            </a:r>
            <a:r>
              <a:rPr lang="de-DE" b="1" dirty="0" err="1" smtClean="0">
                <a:latin typeface="Arial Narrow" panose="020B0606020202030204" pitchFamily="34" charset="0"/>
              </a:rPr>
              <a:t>which</a:t>
            </a:r>
            <a:r>
              <a:rPr lang="de-DE" b="1" dirty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enables</a:t>
            </a:r>
            <a:r>
              <a:rPr lang="de-DE" b="1" dirty="0" smtClean="0">
                <a:latin typeface="Arial Narrow" panose="020B0606020202030204" pitchFamily="34" charset="0"/>
              </a:rPr>
              <a:t> the </a:t>
            </a:r>
            <a:r>
              <a:rPr lang="de-DE" b="1" dirty="0" err="1" smtClean="0">
                <a:latin typeface="Arial Narrow" panose="020B0606020202030204" pitchFamily="34" charset="0"/>
              </a:rPr>
              <a:t>substitution</a:t>
            </a:r>
            <a:r>
              <a:rPr lang="de-DE" b="1" dirty="0" smtClean="0">
                <a:latin typeface="Arial Narrow" panose="020B0606020202030204" pitchFamily="34" charset="0"/>
              </a:rPr>
              <a:t> of lost </a:t>
            </a:r>
            <a:r>
              <a:rPr lang="de-DE" b="1" dirty="0" err="1" smtClean="0">
                <a:latin typeface="Arial Narrow" panose="020B0606020202030204" pitchFamily="34" charset="0"/>
              </a:rPr>
              <a:t>coal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jobs</a:t>
            </a:r>
            <a:endParaRPr lang="de-DE" b="1" dirty="0" smtClean="0">
              <a:latin typeface="Arial Narrow" panose="020B0606020202030204" pitchFamily="34" charset="0"/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Clr>
                <a:srgbClr val="92D050"/>
              </a:buClr>
              <a:buFont typeface="Wingdings" panose="05000000000000000000" pitchFamily="2" charset="2"/>
              <a:buChar char="§"/>
            </a:pPr>
            <a:r>
              <a:rPr lang="de-DE" b="1" dirty="0" smtClean="0">
                <a:latin typeface="Arial Narrow" panose="020B0606020202030204" pitchFamily="34" charset="0"/>
              </a:rPr>
              <a:t>GHG </a:t>
            </a:r>
            <a:r>
              <a:rPr lang="de-DE" b="1" dirty="0" err="1" smtClean="0">
                <a:latin typeface="Arial Narrow" panose="020B0606020202030204" pitchFamily="34" charset="0"/>
              </a:rPr>
              <a:t>emissions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can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be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reduced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to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zero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by</a:t>
            </a:r>
            <a:r>
              <a:rPr lang="de-DE" b="1" dirty="0" smtClean="0">
                <a:latin typeface="Arial Narrow" panose="020B0606020202030204" pitchFamily="34" charset="0"/>
              </a:rPr>
              <a:t> 2050, </a:t>
            </a:r>
            <a:r>
              <a:rPr lang="de-DE" b="1" dirty="0" err="1" smtClean="0">
                <a:latin typeface="Arial Narrow" panose="020B0606020202030204" pitchFamily="34" charset="0"/>
              </a:rPr>
              <a:t>even</a:t>
            </a:r>
            <a:r>
              <a:rPr lang="de-DE" b="1" dirty="0" smtClean="0">
                <a:latin typeface="Arial Narrow" panose="020B0606020202030204" pitchFamily="34" charset="0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</a:rPr>
              <a:t>by</a:t>
            </a:r>
            <a:r>
              <a:rPr lang="de-DE" b="1" dirty="0" smtClean="0">
                <a:latin typeface="Arial Narrow" panose="020B0606020202030204" pitchFamily="34" charset="0"/>
              </a:rPr>
              <a:t> 2040 </a:t>
            </a:r>
            <a:r>
              <a:rPr lang="de-DE" b="1" dirty="0" err="1" smtClean="0">
                <a:latin typeface="Arial Narrow" panose="020B0606020202030204" pitchFamily="34" charset="0"/>
              </a:rPr>
              <a:t>is</a:t>
            </a:r>
            <a:r>
              <a:rPr lang="de-DE" b="1" dirty="0" smtClean="0">
                <a:latin typeface="Arial Narrow" panose="020B0606020202030204" pitchFamily="34" charset="0"/>
              </a:rPr>
              <a:t> a </a:t>
            </a:r>
            <a:r>
              <a:rPr lang="de-DE" b="1" dirty="0" err="1" smtClean="0">
                <a:latin typeface="Arial Narrow" panose="020B0606020202030204" pitchFamily="34" charset="0"/>
              </a:rPr>
              <a:t>possibility</a:t>
            </a:r>
            <a:endParaRPr lang="de-DE" b="1" dirty="0" smtClean="0">
              <a:latin typeface="Arial Narrow" panose="020B0606020202030204" pitchFamily="34" charset="0"/>
            </a:endParaRPr>
          </a:p>
          <a:p>
            <a:pPr marL="182563" indent="-182563"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de-DE" b="1" dirty="0">
              <a:latin typeface="Arial Narrow" panose="020B0606020202030204" pitchFamily="34" charset="0"/>
            </a:endParaRPr>
          </a:p>
          <a:p>
            <a:pPr marL="182563" indent="-182563">
              <a:buClr>
                <a:srgbClr val="92D050"/>
              </a:buClr>
              <a:buFont typeface="Wingdings" panose="05000000000000000000" pitchFamily="2" charset="2"/>
              <a:buChar char="§"/>
            </a:pPr>
            <a:endParaRPr lang="en-US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de-DE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en-GB" b="1" dirty="0">
              <a:latin typeface="Arial Narrow" panose="020B0606020202030204" pitchFamily="34" charset="0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de-DE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99343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Latest insights for a 1.5ºC world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639" y="1020002"/>
            <a:ext cx="2747007" cy="37673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" r="34564" b="14899"/>
          <a:stretch/>
        </p:blipFill>
        <p:spPr>
          <a:xfrm>
            <a:off x="4071934" y="1020002"/>
            <a:ext cx="3972771" cy="37457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0639" y="4938420"/>
            <a:ext cx="5853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Key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insights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:</a:t>
            </a:r>
          </a:p>
          <a:p>
            <a:pPr marL="180975" indent="-180975">
              <a:buClr>
                <a:srgbClr val="ED174D"/>
              </a:buClr>
              <a:buFont typeface="Arial" panose="020B0604020202020204" pitchFamily="34" charset="0"/>
              <a:buChar char="•"/>
            </a:pPr>
            <a:r>
              <a:rPr lang="fi-FI" sz="16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v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ery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fast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defossilisation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is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needed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in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any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case</a:t>
            </a:r>
          </a:p>
          <a:p>
            <a:pPr marL="180975" indent="-180975">
              <a:buClr>
                <a:srgbClr val="ED174D"/>
              </a:buClr>
              <a:buFont typeface="Arial" panose="020B0604020202020204" pitchFamily="34" charset="0"/>
              <a:buChar char="•"/>
            </a:pPr>
            <a:r>
              <a:rPr lang="fi-FI" sz="1600" b="1" dirty="0" err="1">
                <a:solidFill>
                  <a:prstClr val="black"/>
                </a:solidFill>
                <a:latin typeface="Arial Narrow" panose="020B0606020202030204" pitchFamily="34" charset="0"/>
              </a:rPr>
              <a:t>z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ero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GHG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emissions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in 2050s in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all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relevant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scenarios</a:t>
            </a:r>
            <a:endParaRPr lang="fi-FI" sz="16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180975" indent="-180975">
              <a:buClr>
                <a:srgbClr val="ED174D"/>
              </a:buClr>
              <a:buFont typeface="Arial" panose="020B0604020202020204" pitchFamily="34" charset="0"/>
              <a:buChar char="•"/>
            </a:pPr>
            <a:r>
              <a:rPr lang="fi-FI" sz="1600" b="1" u="sng" dirty="0">
                <a:solidFill>
                  <a:prstClr val="black"/>
                </a:solidFill>
                <a:latin typeface="Arial Narrow" panose="020B0606020202030204" pitchFamily="34" charset="0"/>
              </a:rPr>
              <a:t>n</a:t>
            </a:r>
            <a:r>
              <a:rPr lang="fi-FI" sz="16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et-</a:t>
            </a:r>
            <a:r>
              <a:rPr lang="fi-FI" sz="1600" b="1" u="sng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negative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CO</a:t>
            </a:r>
            <a:r>
              <a:rPr lang="fi-FI" sz="1600" b="1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emissions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from 2050s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onwards</a:t>
            </a:r>
            <a:endParaRPr lang="fi-FI" sz="16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180975" indent="-180975">
              <a:buClr>
                <a:srgbClr val="ED174D"/>
              </a:buClr>
              <a:buFont typeface="Arial" panose="020B0604020202020204" pitchFamily="34" charset="0"/>
              <a:buChar char="•"/>
            </a:pP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100% RE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referenced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in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in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the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SR15 for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the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first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time</a:t>
            </a:r>
            <a:r>
              <a:rPr lang="fi-FI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in IPCC </a:t>
            </a:r>
            <a:r>
              <a:rPr lang="fi-FI" sz="1600" b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history</a:t>
            </a:r>
            <a:endParaRPr lang="fi-FI" sz="16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1129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Findings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396" y="2132856"/>
            <a:ext cx="4473992" cy="199934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5720" y="1268760"/>
            <a:ext cx="7958688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accent3"/>
              </a:buClr>
            </a:pPr>
            <a:r>
              <a:rPr lang="en-US" sz="2000" b="1" dirty="0" smtClean="0">
                <a:latin typeface="Arial Narrow" panose="020B0606020202030204" pitchFamily="34" charset="0"/>
              </a:rPr>
              <a:t>Results for the world and all major regions are available </a:t>
            </a:r>
            <a:br>
              <a:rPr lang="en-US" sz="2000" b="1" dirty="0" smtClean="0">
                <a:latin typeface="Arial Narrow" panose="020B0606020202030204" pitchFamily="34" charset="0"/>
              </a:rPr>
            </a:br>
            <a:r>
              <a:rPr lang="en-US" sz="2000" b="1" dirty="0" smtClean="0">
                <a:latin typeface="Arial Narrow" panose="020B0606020202030204" pitchFamily="34" charset="0"/>
              </a:rPr>
              <a:t>(subsequent links to 92 countries/ regions are provided in the slides below): </a:t>
            </a: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Global Overview	</a:t>
            </a:r>
            <a:r>
              <a:rPr lang="en-US" b="1" dirty="0" smtClean="0">
                <a:latin typeface="Arial Narrow" panose="020B0606020202030204" pitchFamily="34" charset="0"/>
                <a:hlinkClick r:id="rId3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3"/>
              </a:rPr>
              <a:t>://bit.ly/2gQIY6p</a:t>
            </a:r>
            <a:endParaRPr lang="en-US" b="1" dirty="0" smtClean="0">
              <a:latin typeface="Arial Narrow" panose="020B0606020202030204" pitchFamily="34" charset="0"/>
            </a:endParaRP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Europe	</a:t>
            </a:r>
            <a:r>
              <a:rPr lang="en-US" b="1" dirty="0" smtClean="0">
                <a:latin typeface="Arial Narrow" panose="020B0606020202030204" pitchFamily="34" charset="0"/>
                <a:hlinkClick r:id="rId4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4"/>
              </a:rPr>
              <a:t>://</a:t>
            </a:r>
            <a:r>
              <a:rPr lang="en-US" b="1" dirty="0" smtClean="0">
                <a:latin typeface="Arial Narrow" panose="020B0606020202030204" pitchFamily="34" charset="0"/>
                <a:hlinkClick r:id="rId4"/>
              </a:rPr>
              <a:t>bit.ly/2zonZ6a</a:t>
            </a:r>
            <a:r>
              <a:rPr lang="en-US" b="1" dirty="0" smtClean="0">
                <a:latin typeface="Arial Narrow" panose="020B0606020202030204" pitchFamily="34" charset="0"/>
              </a:rPr>
              <a:t> </a:t>
            </a: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Eurasia	</a:t>
            </a:r>
            <a:r>
              <a:rPr lang="en-US" b="1" dirty="0" smtClean="0">
                <a:latin typeface="Arial Narrow" panose="020B0606020202030204" pitchFamily="34" charset="0"/>
                <a:hlinkClick r:id="rId5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5"/>
              </a:rPr>
              <a:t>://</a:t>
            </a:r>
            <a:r>
              <a:rPr lang="en-US" b="1" dirty="0" smtClean="0">
                <a:latin typeface="Arial Narrow" panose="020B0606020202030204" pitchFamily="34" charset="0"/>
                <a:hlinkClick r:id="rId5"/>
              </a:rPr>
              <a:t>bit.ly/2zlUVfC</a:t>
            </a:r>
            <a:r>
              <a:rPr lang="en-US" b="1" dirty="0" smtClean="0">
                <a:latin typeface="Arial Narrow" panose="020B0606020202030204" pitchFamily="34" charset="0"/>
              </a:rPr>
              <a:t> </a:t>
            </a: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MENA	</a:t>
            </a:r>
            <a:r>
              <a:rPr lang="en-US" b="1" dirty="0" smtClean="0">
                <a:latin typeface="Arial Narrow" panose="020B0606020202030204" pitchFamily="34" charset="0"/>
                <a:hlinkClick r:id="rId6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6"/>
              </a:rPr>
              <a:t>://</a:t>
            </a:r>
            <a:r>
              <a:rPr lang="en-US" b="1" dirty="0" smtClean="0">
                <a:latin typeface="Arial Narrow" panose="020B0606020202030204" pitchFamily="34" charset="0"/>
                <a:hlinkClick r:id="rId6"/>
              </a:rPr>
              <a:t>bit.ly/2lDUib0</a:t>
            </a:r>
            <a:r>
              <a:rPr lang="en-US" b="1" dirty="0" smtClean="0">
                <a:latin typeface="Arial Narrow" panose="020B0606020202030204" pitchFamily="34" charset="0"/>
              </a:rPr>
              <a:t> </a:t>
            </a: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Sub-Saharan Africa	</a:t>
            </a:r>
            <a:r>
              <a:rPr lang="en-US" b="1" dirty="0" smtClean="0">
                <a:latin typeface="Arial Narrow" panose="020B0606020202030204" pitchFamily="34" charset="0"/>
                <a:hlinkClick r:id="rId7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7"/>
              </a:rPr>
              <a:t>://</a:t>
            </a:r>
            <a:r>
              <a:rPr lang="en-US" b="1" dirty="0" smtClean="0">
                <a:latin typeface="Arial Narrow" panose="020B0606020202030204" pitchFamily="34" charset="0"/>
                <a:hlinkClick r:id="rId7"/>
              </a:rPr>
              <a:t>bit.ly/2A5QgeQ</a:t>
            </a:r>
            <a:r>
              <a:rPr lang="en-US" b="1" dirty="0" smtClean="0">
                <a:latin typeface="Arial Narrow" panose="020B0606020202030204" pitchFamily="34" charset="0"/>
              </a:rPr>
              <a:t> </a:t>
            </a: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SAARC	</a:t>
            </a:r>
            <a:r>
              <a:rPr lang="en-US" b="1" dirty="0" smtClean="0">
                <a:latin typeface="Arial Narrow" panose="020B0606020202030204" pitchFamily="34" charset="0"/>
                <a:hlinkClick r:id="rId8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8"/>
              </a:rPr>
              <a:t>://</a:t>
            </a:r>
            <a:r>
              <a:rPr lang="en-US" b="1" dirty="0" smtClean="0">
                <a:latin typeface="Arial Narrow" panose="020B0606020202030204" pitchFamily="34" charset="0"/>
                <a:hlinkClick r:id="rId8"/>
              </a:rPr>
              <a:t>bit.ly/2iS2TGi</a:t>
            </a:r>
            <a:r>
              <a:rPr lang="en-US" b="1" dirty="0" smtClean="0">
                <a:latin typeface="Arial Narrow" panose="020B0606020202030204" pitchFamily="34" charset="0"/>
              </a:rPr>
              <a:t> </a:t>
            </a: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Northeast Asia	</a:t>
            </a:r>
            <a:r>
              <a:rPr lang="en-US" b="1" dirty="0" smtClean="0">
                <a:latin typeface="Arial Narrow" panose="020B0606020202030204" pitchFamily="34" charset="0"/>
                <a:hlinkClick r:id="rId9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9"/>
              </a:rPr>
              <a:t>://</a:t>
            </a:r>
            <a:r>
              <a:rPr lang="en-US" b="1" dirty="0" smtClean="0">
                <a:latin typeface="Arial Narrow" panose="020B0606020202030204" pitchFamily="34" charset="0"/>
                <a:hlinkClick r:id="rId9"/>
              </a:rPr>
              <a:t>bit.ly/2gRKghh</a:t>
            </a:r>
            <a:r>
              <a:rPr lang="en-US" b="1" dirty="0" smtClean="0">
                <a:latin typeface="Arial Narrow" panose="020B0606020202030204" pitchFamily="34" charset="0"/>
              </a:rPr>
              <a:t> </a:t>
            </a: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Southeast Asia/ Pacific	</a:t>
            </a:r>
            <a:r>
              <a:rPr lang="en-US" b="1" dirty="0" smtClean="0">
                <a:latin typeface="Arial Narrow" panose="020B0606020202030204" pitchFamily="34" charset="0"/>
                <a:hlinkClick r:id="rId10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10"/>
              </a:rPr>
              <a:t>://</a:t>
            </a:r>
            <a:r>
              <a:rPr lang="en-US" b="1" dirty="0" smtClean="0">
                <a:latin typeface="Arial Narrow" panose="020B0606020202030204" pitchFamily="34" charset="0"/>
                <a:hlinkClick r:id="rId10"/>
              </a:rPr>
              <a:t>bit.ly/2A44Ao6</a:t>
            </a:r>
            <a:r>
              <a:rPr lang="en-US" b="1" dirty="0" smtClean="0">
                <a:latin typeface="Arial Narrow" panose="020B0606020202030204" pitchFamily="34" charset="0"/>
              </a:rPr>
              <a:t> </a:t>
            </a: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North America	</a:t>
            </a:r>
            <a:r>
              <a:rPr lang="en-US" b="1" dirty="0" smtClean="0">
                <a:latin typeface="Arial Narrow" panose="020B0606020202030204" pitchFamily="34" charset="0"/>
                <a:hlinkClick r:id="rId11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11"/>
              </a:rPr>
              <a:t>://</a:t>
            </a:r>
            <a:r>
              <a:rPr lang="en-US" b="1" dirty="0" smtClean="0">
                <a:latin typeface="Arial Narrow" panose="020B0606020202030204" pitchFamily="34" charset="0"/>
                <a:hlinkClick r:id="rId11"/>
              </a:rPr>
              <a:t>bit.ly/2zn0IS3</a:t>
            </a:r>
            <a:r>
              <a:rPr lang="en-US" b="1" dirty="0" smtClean="0">
                <a:latin typeface="Arial Narrow" panose="020B0606020202030204" pitchFamily="34" charset="0"/>
              </a:rPr>
              <a:t> </a:t>
            </a:r>
          </a:p>
          <a:p>
            <a:pPr marL="271463" indent="-271463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tabLst>
                <a:tab pos="2601913" algn="l"/>
              </a:tabLst>
            </a:pPr>
            <a:r>
              <a:rPr lang="en-US" b="1" dirty="0" smtClean="0">
                <a:latin typeface="Arial Narrow" panose="020B0606020202030204" pitchFamily="34" charset="0"/>
              </a:rPr>
              <a:t>South America	</a:t>
            </a:r>
            <a:r>
              <a:rPr lang="en-US" b="1" dirty="0" smtClean="0">
                <a:latin typeface="Arial Narrow" panose="020B0606020202030204" pitchFamily="34" charset="0"/>
                <a:hlinkClick r:id="rId12"/>
              </a:rPr>
              <a:t>http</a:t>
            </a:r>
            <a:r>
              <a:rPr lang="en-US" b="1" dirty="0">
                <a:latin typeface="Arial Narrow" panose="020B0606020202030204" pitchFamily="34" charset="0"/>
                <a:hlinkClick r:id="rId12"/>
              </a:rPr>
              <a:t>://</a:t>
            </a:r>
            <a:r>
              <a:rPr lang="en-US" b="1" dirty="0" smtClean="0">
                <a:latin typeface="Arial Narrow" panose="020B0606020202030204" pitchFamily="34" charset="0"/>
                <a:hlinkClick r:id="rId12"/>
              </a:rPr>
              <a:t>bit.ly/2iiWu2O</a:t>
            </a:r>
            <a:r>
              <a:rPr lang="en-US" b="1" dirty="0" smtClean="0">
                <a:latin typeface="Arial Narrow" panose="020B0606020202030204" pitchFamily="34" charset="0"/>
              </a:rPr>
              <a:t> 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07242" y="4145496"/>
            <a:ext cx="1560146" cy="220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234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4941168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b="1" dirty="0" smtClean="0">
                <a:latin typeface="Arial Narrow" panose="020B0606020202030204" pitchFamily="34" charset="0"/>
                <a:ea typeface="ＭＳ Ｐゴシック" charset="0"/>
              </a:rPr>
              <a:t>F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</a:rPr>
              <a:t>inancing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</a:rPr>
              <a:t>of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</a:rPr>
              <a:t>Stiftung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</a:rPr>
              <a:t> Mercator GmbH and Deutsche </a:t>
            </a: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</a:rPr>
              <a:t>Bundesstiftung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</a:rPr>
              <a:t> Umwelt</a:t>
            </a:r>
            <a:r>
              <a:rPr lang="en-US" b="1" noProof="0" dirty="0">
                <a:latin typeface="Arial Narrow" panose="020B0606020202030204" pitchFamily="34" charset="0"/>
                <a:ea typeface="ＭＳ Ｐゴシック" charset="0"/>
              </a:rPr>
              <a:t> </a:t>
            </a:r>
            <a:r>
              <a:rPr lang="en-US" b="1" noProof="0" dirty="0" smtClean="0">
                <a:latin typeface="Arial Narrow" panose="020B0606020202030204" pitchFamily="34" charset="0"/>
                <a:ea typeface="ＭＳ Ｐゴシック" charset="0"/>
              </a:rPr>
              <a:t>is gratefully acknowledged.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ＭＳ Ｐゴシック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2420888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</a:rPr>
              <a:t>Further information and all publications at:  </a:t>
            </a:r>
          </a:p>
          <a:p>
            <a:pPr marL="447675"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b="1" dirty="0" err="1" smtClean="0">
                <a:latin typeface="Arial Narrow" panose="020B0606020202030204" pitchFamily="34" charset="0"/>
                <a:ea typeface="ＭＳ Ｐゴシック" charset="0"/>
              </a:rPr>
              <a:t>full</a:t>
            </a:r>
            <a:r>
              <a:rPr lang="fi-FI" b="1" dirty="0" smtClean="0">
                <a:latin typeface="Arial Narrow" panose="020B0606020202030204" pitchFamily="34" charset="0"/>
                <a:ea typeface="ＭＳ Ｐゴシック" charset="0"/>
              </a:rPr>
              <a:t> </a:t>
            </a:r>
            <a:r>
              <a:rPr lang="fi-FI" b="1" dirty="0" err="1" smtClean="0">
                <a:latin typeface="Arial Narrow" panose="020B0606020202030204" pitchFamily="34" charset="0"/>
                <a:ea typeface="ＭＳ Ｐゴシック" charset="0"/>
              </a:rPr>
              <a:t>study</a:t>
            </a:r>
            <a:r>
              <a:rPr lang="fi-FI" b="1" dirty="0" smtClean="0">
                <a:latin typeface="Arial Narrow" panose="020B0606020202030204" pitchFamily="34" charset="0"/>
                <a:ea typeface="ＭＳ Ｐゴシック" charset="0"/>
              </a:rPr>
              <a:t> </a:t>
            </a:r>
            <a:r>
              <a:rPr lang="fi-FI" b="1" dirty="0" smtClean="0">
                <a:latin typeface="Arial Narrow" panose="020B0606020202030204" pitchFamily="34" charset="0"/>
                <a:ea typeface="ＭＳ Ｐゴシック" charset="0"/>
                <a:hlinkClick r:id="rId2"/>
              </a:rPr>
              <a:t>http</a:t>
            </a:r>
            <a:r>
              <a:rPr lang="fi-FI" b="1" dirty="0">
                <a:latin typeface="Arial Narrow" panose="020B0606020202030204" pitchFamily="34" charset="0"/>
                <a:ea typeface="ＭＳ Ｐゴシック" charset="0"/>
                <a:hlinkClick r:id="rId2"/>
              </a:rPr>
              <a:t>://bit.ly/2hU4Bn9</a:t>
            </a:r>
            <a:endParaRPr kumimoji="0" lang="fi-FI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ea typeface="ＭＳ Ｐゴシック" charset="0"/>
              <a:hlinkClick r:id="rId2"/>
            </a:endParaRPr>
          </a:p>
          <a:p>
            <a:pPr marL="811213" lvl="1" indent="-354013">
              <a:defRPr/>
            </a:pPr>
            <a:r>
              <a:rPr kumimoji="0" lang="fi-FI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  <a:hlinkClick r:id="rId2"/>
              </a:rPr>
              <a:t>www.energywatchgroup.org</a:t>
            </a:r>
          </a:p>
          <a:p>
            <a:pPr lvl="1">
              <a:defRPr/>
            </a:pPr>
            <a:r>
              <a:rPr lang="fi-FI" b="1" dirty="0" smtClean="0">
                <a:latin typeface="Arial Narrow" panose="020B0606020202030204" pitchFamily="34" charset="0"/>
                <a:ea typeface="ＭＳ Ｐゴシック" charset="0"/>
                <a:hlinkClick r:id="rId2"/>
              </a:rPr>
              <a:t>www.</a:t>
            </a:r>
            <a:r>
              <a:rPr kumimoji="0" lang="fi-FI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  <a:hlinkClick r:id="rId2"/>
              </a:rPr>
              <a:t>researchgate.net/</a:t>
            </a:r>
            <a:r>
              <a:rPr kumimoji="0" lang="fi-FI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  <a:hlinkClick r:id="rId2"/>
              </a:rPr>
              <a:t>profile</a:t>
            </a:r>
            <a:r>
              <a:rPr kumimoji="0" lang="fi-FI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  <a:hlinkClick r:id="rId2"/>
              </a:rPr>
              <a:t>/</a:t>
            </a:r>
            <a:r>
              <a:rPr kumimoji="0" lang="fi-FI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  <a:hlinkClick r:id="rId2"/>
              </a:rPr>
              <a:t>Christian_Breyer</a:t>
            </a:r>
            <a:r>
              <a:rPr kumimoji="0" lang="fi-FI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anose="020B0606020202030204" pitchFamily="34" charset="0"/>
                <a:ea typeface="ＭＳ Ｐゴシック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4330" r="8263" b="5443"/>
          <a:stretch/>
        </p:blipFill>
        <p:spPr>
          <a:xfrm>
            <a:off x="250630" y="5876294"/>
            <a:ext cx="1297034" cy="7930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21305" r="15350" b="21306"/>
          <a:stretch/>
        </p:blipFill>
        <p:spPr>
          <a:xfrm>
            <a:off x="1790423" y="5877272"/>
            <a:ext cx="2349529" cy="640780"/>
          </a:xfrm>
          <a:prstGeom prst="rect">
            <a:avLst/>
          </a:prstGeom>
        </p:spPr>
      </p:pic>
      <p:pic>
        <p:nvPicPr>
          <p:cNvPr id="10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3646460" cy="1008112"/>
          </a:xfrm>
          <a:prstGeom prst="rect">
            <a:avLst/>
          </a:prstGeom>
        </p:spPr>
      </p:pic>
      <p:pic>
        <p:nvPicPr>
          <p:cNvPr id="11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" t="8630" r="4357" b="8306"/>
          <a:stretch/>
        </p:blipFill>
        <p:spPr>
          <a:xfrm>
            <a:off x="5580112" y="260648"/>
            <a:ext cx="3312368" cy="11041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6217" y="1527944"/>
            <a:ext cx="2376264" cy="336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8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feld 1"/>
          <p:cNvSpPr txBox="1">
            <a:spLocks noChangeArrowheads="1"/>
          </p:cNvSpPr>
          <p:nvPr/>
        </p:nvSpPr>
        <p:spPr bwMode="auto">
          <a:xfrm>
            <a:off x="204788" y="5186363"/>
            <a:ext cx="887412" cy="277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  <a:buChar char="l"/>
              <a:defRPr sz="31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200" b="1" i="0" u="none" strike="noStrike" kern="1200" cap="none" spc="0" normalizeH="0" baseline="0" noProof="0">
                <a:ln>
                  <a:noFill/>
                </a:ln>
                <a:solidFill>
                  <a:srgbClr val="001F33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+mn-cs"/>
              </a:rPr>
              <a:t>Germany</a:t>
            </a:r>
          </a:p>
        </p:txBody>
      </p:sp>
      <p:pic>
        <p:nvPicPr>
          <p:cNvPr id="6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7" y="169242"/>
            <a:ext cx="5364163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1"/>
          <p:cNvSpPr/>
          <p:nvPr/>
        </p:nvSpPr>
        <p:spPr>
          <a:xfrm>
            <a:off x="403716" y="5941005"/>
            <a:ext cx="1903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+mn-cs"/>
                <a:hlinkClick r:id="rId3"/>
              </a:rPr>
              <a:t>www.100-ee.de/</a:t>
            </a:r>
            <a:r>
              <a:rPr kumimoji="0" lang="de-D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+mn-cs"/>
              </a:rPr>
              <a:t> 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+mn-cs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748" y="1530796"/>
            <a:ext cx="3335029" cy="4401205"/>
          </a:xfrm>
          <a:prstGeom prst="rect">
            <a:avLst/>
          </a:prstGeom>
        </p:spPr>
      </p:pic>
      <p:sp>
        <p:nvSpPr>
          <p:cNvPr id="5" name="Rechteck 3"/>
          <p:cNvSpPr>
            <a:spLocks noChangeArrowheads="1"/>
          </p:cNvSpPr>
          <p:nvPr/>
        </p:nvSpPr>
        <p:spPr bwMode="auto">
          <a:xfrm>
            <a:off x="3393136" y="1705909"/>
            <a:ext cx="5643360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  <a:buChar char="l"/>
              <a:defRPr sz="31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Nov 2016, COP-22, Marrakech: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48 countries (</a:t>
            </a:r>
            <a:r>
              <a:rPr kumimoji="0" lang="de-DE" altLang="de-DE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Climate</a:t>
            </a: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 Vulnerable Forum) </a:t>
            </a:r>
            <a:r>
              <a:rPr kumimoji="0" lang="de-DE" altLang="de-DE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decided</a:t>
            </a: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kumimoji="0" lang="de-DE" altLang="de-DE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for</a:t>
            </a: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 a 100</a:t>
            </a:r>
            <a:r>
              <a:rPr kumimoji="0" lang="de-DE" alt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% RE </a:t>
            </a:r>
            <a:r>
              <a:rPr kumimoji="0" lang="de-DE" alt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target</a:t>
            </a:r>
            <a:endParaRPr kumimoji="0" lang="de-DE" altLang="de-DE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More Countries </a:t>
            </a: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and</a:t>
            </a:r>
            <a:r>
              <a:rPr kumimoji="0" lang="de-DE" altLang="de-DE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 States </a:t>
            </a:r>
            <a:r>
              <a:rPr kumimoji="0" lang="de-DE" altLang="de-DE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set</a:t>
            </a: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kumimoji="0" lang="de-DE" alt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100% </a:t>
            </a:r>
            <a:r>
              <a:rPr kumimoji="0" lang="de-DE" alt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targets</a:t>
            </a:r>
            <a:r>
              <a:rPr kumimoji="0" lang="de-DE" alt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e.g.: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Denmark</a:t>
            </a: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</a:t>
            </a:r>
            <a:r>
              <a:rPr kumimoji="0" lang="de-DE" alt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Sweden</a:t>
            </a: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California, Spain, Hawaii, …</a:t>
            </a:r>
            <a:endParaRPr kumimoji="0" lang="de-DE" altLang="de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000" b="1" dirty="0" err="1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Some</a:t>
            </a:r>
            <a:r>
              <a:rPr lang="de-DE" altLang="de-DE" sz="2000" b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Countries </a:t>
            </a:r>
            <a:r>
              <a:rPr lang="de-DE" altLang="de-DE" sz="2000" b="1" dirty="0" err="1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are</a:t>
            </a:r>
            <a:r>
              <a:rPr lang="de-DE" altLang="de-DE" sz="2000" b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de-DE" altLang="de-DE" sz="2000" b="1" dirty="0" err="1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already</a:t>
            </a:r>
            <a:r>
              <a:rPr lang="de-DE" altLang="de-DE" sz="2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de-DE" altLang="de-DE" sz="2000" b="1" dirty="0" err="1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around</a:t>
            </a:r>
            <a:r>
              <a:rPr lang="de-DE" altLang="de-DE" sz="2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de-DE" altLang="de-DE" sz="2000" b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100%, e.g.: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000" dirty="0" err="1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Norway</a:t>
            </a:r>
            <a:r>
              <a:rPr lang="de-DE" altLang="de-DE" sz="2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 Costa Rica, Uruguay, </a:t>
            </a:r>
            <a:r>
              <a:rPr lang="de-DE" altLang="de-DE" sz="2000" dirty="0" err="1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Iceland</a:t>
            </a:r>
            <a:r>
              <a:rPr lang="de-DE" altLang="de-DE" sz="2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 …</a:t>
            </a:r>
            <a:endParaRPr lang="de-DE" altLang="de-DE" sz="2000" dirty="0">
              <a:solidFill>
                <a:prstClr val="black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Cities </a:t>
            </a:r>
            <a:r>
              <a:rPr kumimoji="0" lang="de-DE" alt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with</a:t>
            </a:r>
            <a:r>
              <a:rPr kumimoji="0" lang="de-DE" alt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 100% RE </a:t>
            </a:r>
            <a:r>
              <a:rPr kumimoji="0" lang="de-DE" altLang="de-DE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targets</a:t>
            </a: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e.g.:</a:t>
            </a:r>
            <a:endParaRPr kumimoji="0" lang="de-DE" altLang="de-DE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Barcelona, </a:t>
            </a:r>
            <a:r>
              <a:rPr kumimoji="0" lang="de-DE" alt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Masdar</a:t>
            </a:r>
            <a:r>
              <a:rPr kumimoji="0" lang="de-DE" alt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City, </a:t>
            </a:r>
            <a:r>
              <a:rPr kumimoji="0" lang="de-DE" alt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Munich</a:t>
            </a: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 </a:t>
            </a:r>
            <a:r>
              <a:rPr kumimoji="0" lang="de-DE" alt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Masheireb</a:t>
            </a: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Downtown, Doha, Vancouver, </a:t>
            </a:r>
            <a:r>
              <a:rPr kumimoji="0" lang="de-DE" alt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San </a:t>
            </a: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Francisco, </a:t>
            </a:r>
            <a:r>
              <a:rPr kumimoji="0" lang="de-DE" alt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Copenhagen</a:t>
            </a: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Sydney, … </a:t>
            </a:r>
            <a:endParaRPr kumimoji="0" lang="de-DE" altLang="de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alt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Companies </a:t>
            </a:r>
            <a:r>
              <a:rPr kumimoji="0" lang="de-DE" altLang="de-DE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with</a:t>
            </a: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kumimoji="0" lang="de-DE" alt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100% RE </a:t>
            </a:r>
            <a:r>
              <a:rPr kumimoji="0" lang="de-DE" altLang="de-DE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targets</a:t>
            </a:r>
            <a:r>
              <a:rPr kumimoji="0" lang="de-DE" alt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e.g.:</a:t>
            </a:r>
            <a:endParaRPr kumimoji="0" lang="de-DE" altLang="de-DE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Google, Microsoft, Coca-Cola, IKEA, </a:t>
            </a:r>
            <a:r>
              <a:rPr kumimoji="0" lang="de-DE" alt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  <a:hlinkClick r:id="rId5"/>
              </a:rPr>
              <a:t>Wärtsilä</a:t>
            </a: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</a:t>
            </a:r>
            <a:r>
              <a:rPr kumimoji="0" lang="de-DE" alt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Walmart</a:t>
            </a:r>
            <a:r>
              <a:rPr kumimoji="0" lang="de-DE" alt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itchFamily="34" charset="-128"/>
                <a:cs typeface="Arial" panose="020B0604020202020204" pitchFamily="34" charset="0"/>
              </a:rPr>
              <a:t>, …</a:t>
            </a:r>
            <a:endParaRPr kumimoji="0" lang="de-DE" altLang="de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0060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043012"/>
            <a:ext cx="7272808" cy="32500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>1</a:t>
            </a:r>
            <a:r>
              <a:rPr lang="fi-FI" baseline="30000" dirty="0" smtClean="0"/>
              <a:t>st</a:t>
            </a:r>
            <a:r>
              <a:rPr lang="fi-FI" dirty="0" smtClean="0"/>
              <a:t> </a:t>
            </a:r>
            <a:r>
              <a:rPr lang="fi-FI" dirty="0" err="1" smtClean="0"/>
              <a:t>Modelling</a:t>
            </a:r>
            <a:r>
              <a:rPr lang="fi-FI" dirty="0" smtClean="0"/>
              <a:t> of 100% RE Global Power System</a:t>
            </a:r>
            <a:endParaRPr lang="fi-FI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5720" y="4581128"/>
            <a:ext cx="8750776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  <a:cs typeface="+mn-cs"/>
              </a:rPr>
              <a:t>The 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modelling by the 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Lappeenranta 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University of Technology as of 2017 is the only one to run at full hourly resolution on a global-local 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scale.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  <a:cs typeface="+mn-cs"/>
              </a:rPr>
              <a:t>Real 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weather data were used for assessing the solar, wind and hydro 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resources.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  <a:cs typeface="+mn-cs"/>
              </a:rPr>
              <a:t>By 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2050, the world population is expected to grow from 7.3 to 9.7 billion. </a:t>
            </a:r>
            <a:endParaRPr lang="en-GB" b="1" dirty="0" smtClean="0">
              <a:latin typeface="Arial Narrow" panose="020B0606020202030204" pitchFamily="34" charset="0"/>
              <a:cs typeface="+mn-cs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  <a:cs typeface="+mn-cs"/>
              </a:rPr>
              <a:t>The 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global electricity demand for the power sector is set to increase from 24,310 </a:t>
            </a:r>
            <a:r>
              <a:rPr lang="en-GB" b="1" dirty="0" err="1">
                <a:latin typeface="Arial Narrow" panose="020B0606020202030204" pitchFamily="34" charset="0"/>
                <a:cs typeface="+mn-cs"/>
              </a:rPr>
              <a:t>TWh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 in 2015 to around 48,800 </a:t>
            </a:r>
            <a:r>
              <a:rPr lang="en-GB" b="1" dirty="0" err="1">
                <a:latin typeface="Arial Narrow" panose="020B0606020202030204" pitchFamily="34" charset="0"/>
                <a:cs typeface="+mn-cs"/>
              </a:rPr>
              <a:t>TWh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 by 2050.</a:t>
            </a:r>
            <a:endParaRPr lang="de-DE" b="1" dirty="0">
              <a:latin typeface="Arial Narrow" panose="020B0606020202030204" pitchFamily="34" charset="0"/>
              <a:cs typeface="+mn-cs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en-US" b="1" dirty="0">
              <a:latin typeface="Arial Narrow" panose="020B0606020202030204" pitchFamily="34" charset="0"/>
              <a:cs typeface="+mn-cs"/>
            </a:endParaRPr>
          </a:p>
          <a:p>
            <a:pPr marL="354013" lvl="1" indent="-171450">
              <a:spcBef>
                <a:spcPts val="0"/>
              </a:spcBef>
              <a:buFont typeface="Arial" pitchFamily="34" charset="0"/>
              <a:buChar char="•"/>
            </a:pPr>
            <a:endParaRPr lang="en-US" b="1" dirty="0">
              <a:latin typeface="Arial Narrow" panose="020B0606020202030204" pitchFamily="34" charset="0"/>
              <a:cs typeface="+mn-cs"/>
            </a:endParaRPr>
          </a:p>
          <a:p>
            <a:pPr marL="354013" lvl="1" indent="-171450">
              <a:spcBef>
                <a:spcPts val="0"/>
              </a:spcBef>
              <a:buFont typeface="Arial" pitchFamily="34" charset="0"/>
              <a:buChar char="•"/>
            </a:pPr>
            <a:endParaRPr lang="en-US" b="1" dirty="0">
              <a:latin typeface="Arial Narrow" panose="020B0606020202030204" pitchFamily="34" charset="0"/>
              <a:cs typeface="+mn-cs"/>
            </a:endParaRPr>
          </a:p>
          <a:p>
            <a:pPr marL="354013" lvl="1" indent="-171450">
              <a:spcBef>
                <a:spcPts val="0"/>
              </a:spcBef>
              <a:buFont typeface="Arial" pitchFamily="34" charset="0"/>
              <a:buChar char="•"/>
            </a:pPr>
            <a:endParaRPr lang="en-US" b="1" dirty="0">
              <a:latin typeface="Arial Narrow" panose="020B0606020202030204" pitchFamily="34" charset="0"/>
              <a:cs typeface="+mn-cs"/>
            </a:endParaRPr>
          </a:p>
          <a:p>
            <a:pPr marL="354013" lvl="1" indent="-171450">
              <a:spcBef>
                <a:spcPts val="0"/>
              </a:spcBef>
              <a:buFont typeface="Arial" pitchFamily="34" charset="0"/>
              <a:buChar char="•"/>
            </a:pPr>
            <a:endParaRPr lang="fi-FI" b="1" dirty="0">
              <a:latin typeface="Arial Narrow" panose="020B0606020202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56491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LUT Energy System </a:t>
            </a:r>
            <a:r>
              <a:rPr lang="fi-FI" dirty="0" err="1" smtClean="0"/>
              <a:t>Transition</a:t>
            </a:r>
            <a:r>
              <a:rPr lang="fi-FI" dirty="0" smtClean="0"/>
              <a:t> </a:t>
            </a:r>
            <a:r>
              <a:rPr lang="fi-FI" dirty="0" err="1" smtClean="0"/>
              <a:t>Model</a:t>
            </a:r>
            <a:endParaRPr lang="fi-FI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5720" y="4710233"/>
            <a:ext cx="8791173" cy="18130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fi-FI" b="1" dirty="0">
                <a:latin typeface="Arial Narrow" panose="020B0606020202030204" pitchFamily="34" charset="0"/>
                <a:cs typeface="+mn-cs"/>
              </a:rPr>
              <a:t>T</a:t>
            </a:r>
            <a:r>
              <a:rPr lang="fi-FI" b="1" dirty="0" smtClean="0">
                <a:latin typeface="Arial Narrow" panose="020B0606020202030204" pitchFamily="34" charset="0"/>
                <a:cs typeface="+mn-cs"/>
              </a:rPr>
              <a:t>he</a:t>
            </a:r>
            <a:r>
              <a:rPr lang="en-US" b="1" dirty="0" smtClean="0">
                <a:latin typeface="Arial Narrow" panose="020B0606020202030204" pitchFamily="34" charset="0"/>
                <a:cs typeface="+mn-cs"/>
              </a:rPr>
              <a:t> technologies applied for the energy system </a:t>
            </a:r>
            <a:r>
              <a:rPr lang="en-US" b="1" dirty="0" err="1" smtClean="0">
                <a:latin typeface="Arial Narrow" panose="020B0606020202030204" pitchFamily="34" charset="0"/>
                <a:cs typeface="+mn-cs"/>
              </a:rPr>
              <a:t>optimisation</a:t>
            </a:r>
            <a:r>
              <a:rPr lang="fi-FI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fi-FI" b="1" dirty="0" err="1">
                <a:latin typeface="Arial Narrow" panose="020B0606020202030204" pitchFamily="34" charset="0"/>
                <a:cs typeface="+mn-cs"/>
              </a:rPr>
              <a:t>include</a:t>
            </a:r>
            <a:r>
              <a:rPr lang="fi-FI" b="1" dirty="0">
                <a:latin typeface="Arial Narrow" panose="020B0606020202030204" pitchFamily="34" charset="0"/>
                <a:cs typeface="+mn-cs"/>
              </a:rPr>
              <a:t> </a:t>
            </a:r>
            <a:r>
              <a:rPr lang="fi-FI" b="1" dirty="0" err="1">
                <a:latin typeface="Arial Narrow" panose="020B0606020202030204" pitchFamily="34" charset="0"/>
                <a:cs typeface="+mn-cs"/>
              </a:rPr>
              <a:t>those</a:t>
            </a:r>
            <a:r>
              <a:rPr lang="fi-FI" b="1" dirty="0">
                <a:latin typeface="Arial Narrow" panose="020B0606020202030204" pitchFamily="34" charset="0"/>
                <a:cs typeface="+mn-cs"/>
              </a:rPr>
              <a:t> for electricity generation, e</a:t>
            </a:r>
            <a:r>
              <a:rPr lang="fi-FI" b="1" dirty="0" smtClean="0">
                <a:latin typeface="Arial Narrow" panose="020B0606020202030204" pitchFamily="34" charset="0"/>
                <a:cs typeface="+mn-cs"/>
              </a:rPr>
              <a:t>nergy storage </a:t>
            </a:r>
            <a:r>
              <a:rPr lang="fi-FI" b="1" dirty="0">
                <a:latin typeface="Arial Narrow" panose="020B0606020202030204" pitchFamily="34" charset="0"/>
                <a:cs typeface="+mn-cs"/>
              </a:rPr>
              <a:t>and </a:t>
            </a:r>
            <a:r>
              <a:rPr lang="fi-FI" b="1" dirty="0" smtClean="0">
                <a:latin typeface="Arial Narrow" panose="020B0606020202030204" pitchFamily="34" charset="0"/>
                <a:cs typeface="+mn-cs"/>
              </a:rPr>
              <a:t>electricity transmission</a:t>
            </a:r>
            <a:endParaRPr lang="fi-FI" b="1" dirty="0">
              <a:latin typeface="Arial Narrow" panose="020B0606020202030204" pitchFamily="34" charset="0"/>
              <a:cs typeface="+mn-cs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b="1" dirty="0">
                <a:latin typeface="Arial Narrow" panose="020B0606020202030204" pitchFamily="34" charset="0"/>
                <a:cs typeface="+mn-cs"/>
              </a:rPr>
              <a:t>T</a:t>
            </a:r>
            <a:r>
              <a:rPr lang="en-US" b="1" dirty="0" smtClean="0">
                <a:latin typeface="Arial Narrow" panose="020B0606020202030204" pitchFamily="34" charset="0"/>
                <a:cs typeface="+mn-cs"/>
              </a:rPr>
              <a:t>he model is </a:t>
            </a:r>
            <a:r>
              <a:rPr lang="en-US" b="1" dirty="0">
                <a:latin typeface="Arial Narrow" panose="020B0606020202030204" pitchFamily="34" charset="0"/>
                <a:cs typeface="+mn-cs"/>
              </a:rPr>
              <a:t>applied </a:t>
            </a:r>
            <a:r>
              <a:rPr lang="en-US" b="1" dirty="0" smtClean="0">
                <a:latin typeface="Arial Narrow" panose="020B0606020202030204" pitchFamily="34" charset="0"/>
                <a:cs typeface="+mn-cs"/>
              </a:rPr>
              <a:t>at </a:t>
            </a:r>
            <a:r>
              <a:rPr lang="en-US" b="1" dirty="0">
                <a:latin typeface="Arial Narrow" panose="020B0606020202030204" pitchFamily="34" charset="0"/>
                <a:cs typeface="+mn-cs"/>
              </a:rPr>
              <a:t>full hourly </a:t>
            </a:r>
            <a:r>
              <a:rPr lang="en-US" b="1" dirty="0" smtClean="0">
                <a:latin typeface="Arial Narrow" panose="020B0606020202030204" pitchFamily="34" charset="0"/>
                <a:cs typeface="+mn-cs"/>
              </a:rPr>
              <a:t>resolution for an entire year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Arial Narrow" panose="020B0606020202030204" pitchFamily="34" charset="0"/>
                <a:cs typeface="+mn-cs"/>
              </a:rPr>
              <a:t>The LUT model will be expanded to all energy sectors for a follow-up study, first release for the case of Europe at COP-24, early next year global results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en-US" b="1" dirty="0">
              <a:latin typeface="Arial Narrow" panose="020B0606020202030204" pitchFamily="34" charset="0"/>
            </a:endParaRPr>
          </a:p>
          <a:p>
            <a:pPr marL="354013" lvl="1" indent="-171450">
              <a:spcBef>
                <a:spcPts val="0"/>
              </a:spcBef>
              <a:buFont typeface="Arial" pitchFamily="34" charset="0"/>
              <a:buChar char="•"/>
            </a:pPr>
            <a:endParaRPr lang="en-US" b="1" dirty="0">
              <a:latin typeface="Arial Narrow" panose="020B0606020202030204" pitchFamily="34" charset="0"/>
              <a:cs typeface="+mn-cs"/>
            </a:endParaRPr>
          </a:p>
          <a:p>
            <a:pPr marL="354013" lvl="1" indent="-171450">
              <a:spcBef>
                <a:spcPts val="0"/>
              </a:spcBef>
              <a:buFont typeface="Arial" pitchFamily="34" charset="0"/>
              <a:buChar char="•"/>
            </a:pPr>
            <a:endParaRPr lang="fi-FI" b="1" dirty="0">
              <a:latin typeface="Arial Narrow" panose="020B0606020202030204" pitchFamily="34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010" y="1052736"/>
            <a:ext cx="5734592" cy="348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4712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err="1" smtClean="0"/>
              <a:t>Electricity</a:t>
            </a:r>
            <a:r>
              <a:rPr lang="fi-FI" dirty="0" smtClean="0"/>
              <a:t> </a:t>
            </a:r>
            <a:r>
              <a:rPr lang="fi-FI" dirty="0" err="1" smtClean="0"/>
              <a:t>Generation</a:t>
            </a:r>
            <a:r>
              <a:rPr lang="fi-FI" dirty="0" smtClean="0"/>
              <a:t> in 2015 and 2050</a:t>
            </a:r>
            <a:endParaRPr lang="fi-FI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563888" y="4153383"/>
            <a:ext cx="5472607" cy="22279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  <a:cs typeface="+mn-cs"/>
              </a:rPr>
              <a:t>In 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2050, solar PV accounts for 69%, wind energy 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18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%, hydropower 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8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% and bioenergy 2% of the total electricity mix globally. 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>
                <a:latin typeface="Arial Narrow" panose="020B0606020202030204" pitchFamily="34" charset="0"/>
                <a:cs typeface="+mn-cs"/>
              </a:rPr>
              <a:t>Gas generation is only from renewable energy based 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gas (bio-methane and power-to-gas)</a:t>
            </a:r>
            <a:endParaRPr lang="en-GB" b="1" dirty="0">
              <a:latin typeface="Arial Narrow" panose="020B0606020202030204" pitchFamily="34" charset="0"/>
              <a:cs typeface="+mn-cs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>
                <a:latin typeface="Arial Narrow" panose="020B0606020202030204" pitchFamily="34" charset="0"/>
                <a:cs typeface="+mn-cs"/>
              </a:rPr>
              <a:t>Nuclear power still accounts for negligible 0.3% of the total electricity generation, due to the end of its assumed technical life, but could be phased out earlier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.</a:t>
            </a:r>
            <a:endParaRPr lang="en-US" b="1" dirty="0">
              <a:latin typeface="Arial Narrow" panose="020B0606020202030204" pitchFamily="34" charset="0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085356"/>
            <a:ext cx="7954080" cy="29821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6150"/>
            <a:ext cx="3683519" cy="276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201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Global Full Load Hours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t="13028" r="3390" b="19175"/>
          <a:stretch/>
        </p:blipFill>
        <p:spPr>
          <a:xfrm>
            <a:off x="48554" y="980728"/>
            <a:ext cx="5099510" cy="265599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3703" y="3944291"/>
            <a:ext cx="3528678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Clr>
                <a:schemeClr val="accent3"/>
              </a:buClr>
            </a:pPr>
            <a:r>
              <a:rPr lang="en-US" b="1" dirty="0">
                <a:latin typeface="Arial Narrow" panose="020B0606020202030204" pitchFamily="34" charset="0"/>
              </a:rPr>
              <a:t>Key </a:t>
            </a:r>
            <a:r>
              <a:rPr lang="en-US" b="1" dirty="0" smtClean="0">
                <a:latin typeface="Arial Narrow" panose="020B0606020202030204" pitchFamily="34" charset="0"/>
              </a:rPr>
              <a:t>insights for wind energy:</a:t>
            </a:r>
          </a:p>
          <a:p>
            <a:pPr marL="174625" lvl="1" indent="-17462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Arial Narrow" panose="020B0606020202030204" pitchFamily="34" charset="0"/>
              </a:rPr>
              <a:t>uneven global distribution </a:t>
            </a:r>
          </a:p>
          <a:p>
            <a:pPr marL="174625" lvl="1" indent="-17462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Arial Narrow" panose="020B0606020202030204" pitchFamily="34" charset="0"/>
              </a:rPr>
              <a:t>excellent conditions available in all major regions in the world</a:t>
            </a:r>
          </a:p>
          <a:p>
            <a:pPr marL="174625" lvl="1" indent="-17462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b="1" dirty="0">
                <a:latin typeface="Arial Narrow" panose="020B0606020202030204" pitchFamily="34" charset="0"/>
              </a:rPr>
              <a:t>s</a:t>
            </a:r>
            <a:r>
              <a:rPr lang="en-US" b="1" dirty="0" smtClean="0">
                <a:latin typeface="Arial Narrow" panose="020B0606020202030204" pitchFamily="34" charset="0"/>
              </a:rPr>
              <a:t>easonal variation of availability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9" t="13822" r="2924" b="19773"/>
          <a:stretch/>
        </p:blipFill>
        <p:spPr>
          <a:xfrm>
            <a:off x="3793703" y="3576296"/>
            <a:ext cx="5350297" cy="272974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72926" y="1156535"/>
            <a:ext cx="3746211" cy="2031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Clr>
                <a:schemeClr val="accent3"/>
              </a:buClr>
            </a:pPr>
            <a:r>
              <a:rPr lang="en-US" b="1" dirty="0">
                <a:latin typeface="Arial Narrow" panose="020B0606020202030204" pitchFamily="34" charset="0"/>
              </a:rPr>
              <a:t>Key </a:t>
            </a:r>
            <a:r>
              <a:rPr lang="en-US" b="1" dirty="0" smtClean="0">
                <a:latin typeface="Arial Narrow" panose="020B0606020202030204" pitchFamily="34" charset="0"/>
              </a:rPr>
              <a:t>insights for solar PV:</a:t>
            </a:r>
          </a:p>
          <a:p>
            <a:pPr marL="174625" lvl="1" indent="-17462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Arial Narrow" panose="020B0606020202030204" pitchFamily="34" charset="0"/>
              </a:rPr>
              <a:t>most evenly distributed energy resource around the world </a:t>
            </a:r>
          </a:p>
          <a:p>
            <a:pPr marL="174625" lvl="1" indent="-17462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Arial Narrow" panose="020B0606020202030204" pitchFamily="34" charset="0"/>
              </a:rPr>
              <a:t>diurnal variation  </a:t>
            </a:r>
          </a:p>
          <a:p>
            <a:pPr marL="174625" lvl="1" indent="-17462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b="1" dirty="0">
                <a:latin typeface="Arial Narrow" panose="020B0606020202030204" pitchFamily="34" charset="0"/>
              </a:rPr>
              <a:t>s</a:t>
            </a:r>
            <a:r>
              <a:rPr lang="en-US" b="1" dirty="0" smtClean="0">
                <a:latin typeface="Arial Narrow" panose="020B0606020202030204" pitchFamily="34" charset="0"/>
              </a:rPr>
              <a:t>easonal stability in Sun Belt region</a:t>
            </a:r>
          </a:p>
          <a:p>
            <a:pPr marL="174625" lvl="1" indent="-174625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Arial Narrow" panose="020B0606020202030204" pitchFamily="34" charset="0"/>
              </a:rPr>
              <a:t>stronger seasonality in </a:t>
            </a:r>
            <a:r>
              <a:rPr lang="en-US" b="1" dirty="0">
                <a:latin typeface="Arial Narrow" panose="020B0606020202030204" pitchFamily="34" charset="0"/>
              </a:rPr>
              <a:t>n</a:t>
            </a:r>
            <a:r>
              <a:rPr lang="en-US" b="1" dirty="0" smtClean="0">
                <a:latin typeface="Arial Narrow" panose="020B0606020202030204" pitchFamily="34" charset="0"/>
              </a:rPr>
              <a:t>orthern hemisphere</a:t>
            </a:r>
            <a:endParaRPr lang="en-US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07286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err="1" smtClean="0"/>
              <a:t>Regional</a:t>
            </a:r>
            <a:r>
              <a:rPr lang="fi-FI" dirty="0" smtClean="0"/>
              <a:t> </a:t>
            </a:r>
            <a:r>
              <a:rPr lang="fi-FI" dirty="0" err="1" smtClean="0"/>
              <a:t>Variation</a:t>
            </a:r>
            <a:r>
              <a:rPr lang="fi-FI" dirty="0" smtClean="0"/>
              <a:t> – Solar PV and Wind</a:t>
            </a:r>
            <a:endParaRPr lang="fi-FI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5720" y="4797152"/>
            <a:ext cx="8750776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de-DE" b="1" dirty="0" smtClean="0">
                <a:latin typeface="Arial Narrow" panose="020B0606020202030204" pitchFamily="34" charset="0"/>
                <a:cs typeface="+mn-cs"/>
              </a:rPr>
              <a:t>Solar PV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is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the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dominating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source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of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electricity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in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the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Sun Belt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de-DE" b="1" dirty="0" smtClean="0">
                <a:latin typeface="Arial Narrow" panose="020B0606020202030204" pitchFamily="34" charset="0"/>
                <a:cs typeface="+mn-cs"/>
              </a:rPr>
              <a:t>Wind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energy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is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very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important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in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the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North</a:t>
            </a: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de-DE" b="1" dirty="0" smtClean="0">
                <a:latin typeface="Arial Narrow" panose="020B0606020202030204" pitchFamily="34" charset="0"/>
                <a:cs typeface="+mn-cs"/>
              </a:rPr>
              <a:t>In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regions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of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less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solar PV and wind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energy</a:t>
            </a:r>
            <a:r>
              <a:rPr lang="de-DE" b="1" dirty="0">
                <a:latin typeface="Arial Narrow" panose="020B0606020202030204" pitchFamily="34" charset="0"/>
                <a:cs typeface="+mn-cs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the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contribution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of hydropower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is</a:t>
            </a:r>
            <a:r>
              <a:rPr lang="de-DE" b="1" dirty="0" smtClean="0">
                <a:latin typeface="Arial Narrow" panose="020B0606020202030204" pitchFamily="34" charset="0"/>
                <a:cs typeface="+mn-cs"/>
              </a:rPr>
              <a:t> </a:t>
            </a:r>
            <a:r>
              <a:rPr lang="de-DE" b="1" dirty="0" err="1" smtClean="0">
                <a:latin typeface="Arial Narrow" panose="020B0606020202030204" pitchFamily="34" charset="0"/>
                <a:cs typeface="+mn-cs"/>
              </a:rPr>
              <a:t>excellent</a:t>
            </a:r>
            <a:endParaRPr lang="de-DE" b="1" dirty="0" smtClean="0">
              <a:latin typeface="Arial Narrow" panose="020B0606020202030204" pitchFamily="34" charset="0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15031" r="6691" b="1471"/>
          <a:stretch/>
        </p:blipFill>
        <p:spPr>
          <a:xfrm>
            <a:off x="4572001" y="1025546"/>
            <a:ext cx="4572000" cy="33966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15031" r="6297" b="1471"/>
          <a:stretch/>
        </p:blipFill>
        <p:spPr>
          <a:xfrm>
            <a:off x="19693" y="1026699"/>
            <a:ext cx="4687360" cy="339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2084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err="1" smtClean="0"/>
              <a:t>Electricity</a:t>
            </a:r>
            <a:r>
              <a:rPr lang="fi-FI" dirty="0" smtClean="0"/>
              <a:t> Storage Output in 2015 and 2050</a:t>
            </a:r>
            <a:endParaRPr lang="fi-FI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77072"/>
            <a:ext cx="3708965" cy="278092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73" y="1124319"/>
            <a:ext cx="7341375" cy="3107756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3563888" y="4487486"/>
            <a:ext cx="5472608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D174D"/>
              </a:buClr>
              <a:buFont typeface="Arial" pitchFamily="34" charset="0"/>
              <a:buChar char="−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  <a:cs typeface="+mn-cs"/>
              </a:rPr>
              <a:t>Batteries 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are the key supporting technology for solar PV. </a:t>
            </a:r>
            <a:endParaRPr lang="en-GB" b="1" dirty="0" smtClean="0">
              <a:latin typeface="Arial Narrow" panose="020B0606020202030204" pitchFamily="34" charset="0"/>
              <a:cs typeface="+mn-cs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  <a:cs typeface="+mn-cs"/>
              </a:rPr>
              <a:t>Storage 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output covers 31% of the total demand in 2050, 95% of which is covered by batteries alone. </a:t>
            </a:r>
            <a:endParaRPr lang="en-GB" b="1" dirty="0" smtClean="0">
              <a:latin typeface="Arial Narrow" panose="020B0606020202030204" pitchFamily="34" charset="0"/>
              <a:cs typeface="+mn-cs"/>
            </a:endParaRPr>
          </a:p>
          <a:p>
            <a:pPr marL="180975" lvl="1" indent="-180975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GB" b="1" dirty="0" smtClean="0">
                <a:latin typeface="Arial Narrow" panose="020B0606020202030204" pitchFamily="34" charset="0"/>
                <a:cs typeface="+mn-cs"/>
              </a:rPr>
              <a:t>Battery </a:t>
            </a:r>
            <a:r>
              <a:rPr lang="en-GB" b="1" dirty="0">
                <a:latin typeface="Arial Narrow" panose="020B0606020202030204" pitchFamily="34" charset="0"/>
                <a:cs typeface="+mn-cs"/>
              </a:rPr>
              <a:t>storage provides mainly diurnal storage, and renewable energy based gas provides seasonal storage</a:t>
            </a:r>
            <a:r>
              <a:rPr lang="en-GB" b="1" dirty="0" smtClean="0">
                <a:latin typeface="Arial Narrow" panose="020B0606020202030204" pitchFamily="34" charset="0"/>
                <a:cs typeface="+mn-cs"/>
              </a:rPr>
              <a:t>.</a:t>
            </a:r>
            <a:endParaRPr lang="de-DE" b="1" dirty="0">
              <a:latin typeface="Arial Narrow" panose="020B0606020202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9145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UT powerpoint base 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Cover + wallpap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Ext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LUTpowerpointpohja-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182563" indent="-182563">
          <a:defRPr sz="1400" b="1" baseline="30000" dirty="0">
            <a:latin typeface="Arial Narrow" panose="020B0606020202030204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LUTpowerpointpohja-1</Template>
  <TotalTime>3623</TotalTime>
  <Words>1467</Words>
  <Application>Microsoft Office PowerPoint</Application>
  <PresentationFormat>On-screen Show (4:3)</PresentationFormat>
  <Paragraphs>176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LUT powerpoint base 1</vt:lpstr>
      <vt:lpstr>Blank Cover + wallpaper</vt:lpstr>
      <vt:lpstr>Extra</vt:lpstr>
      <vt:lpstr>1_LUTpowerpointpohja-1</vt:lpstr>
      <vt:lpstr>Global Energy System Based on  100% Renewable Energy - Power Sector: Global Overview</vt:lpstr>
      <vt:lpstr>Latest insights for a 1.5ºC world</vt:lpstr>
      <vt:lpstr>PowerPoint Presentation</vt:lpstr>
      <vt:lpstr>1st Modelling of 100% RE Global Power System</vt:lpstr>
      <vt:lpstr>LUT Energy System Transition Model</vt:lpstr>
      <vt:lpstr>Electricity Generation in 2015 and 2050</vt:lpstr>
      <vt:lpstr>Global Full Load Hours</vt:lpstr>
      <vt:lpstr>Regional Variation – Solar PV and Wind</vt:lpstr>
      <vt:lpstr>Electricity Storage Output in 2015 and 2050</vt:lpstr>
      <vt:lpstr>Storage Supply Shares in 2050</vt:lpstr>
      <vt:lpstr>Electricity System Cost during Transition</vt:lpstr>
      <vt:lpstr>Job Opportunities</vt:lpstr>
      <vt:lpstr>Job Opportunities</vt:lpstr>
      <vt:lpstr>100% Renewables reduce GHG Emissions to zero</vt:lpstr>
      <vt:lpstr>Europe: Methodology Overview </vt:lpstr>
      <vt:lpstr>Insights for Europe’s ET: Power Sector</vt:lpstr>
      <vt:lpstr>Results – Capacities and generation</vt:lpstr>
      <vt:lpstr>Results – Interconnections</vt:lpstr>
      <vt:lpstr>Key Findings</vt:lpstr>
      <vt:lpstr>Further Findings</vt:lpstr>
      <vt:lpstr>PowerPoint Presentation</vt:lpstr>
    </vt:vector>
  </TitlesOfParts>
  <Company>LUT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Breyer</dc:creator>
  <cp:lastModifiedBy>Rachel Simon</cp:lastModifiedBy>
  <cp:revision>1916</cp:revision>
  <dcterms:created xsi:type="dcterms:W3CDTF">2013-12-09T07:30:29Z</dcterms:created>
  <dcterms:modified xsi:type="dcterms:W3CDTF">2018-11-19T12:21:02Z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114230295</vt:i4>
  </property>
  <property fmtid="{D5CDD505-2E9C-101B-9397-08002B2CF9AE}" pid="3" name="_NewReviewCycle">
    <vt:lpwstr/>
  </property>
  <property fmtid="{D5CDD505-2E9C-101B-9397-08002B2CF9AE}" pid="4" name="_EmailSubject">
    <vt:lpwstr>presentations for tomorrow</vt:lpwstr>
  </property>
  <property fmtid="{D5CDD505-2E9C-101B-9397-08002B2CF9AE}" pid="5" name="_AuthorEmail">
    <vt:lpwstr>Christian.Breyer@lut.fi</vt:lpwstr>
  </property>
  <property fmtid="{D5CDD505-2E9C-101B-9397-08002B2CF9AE}" pid="6" name="_AuthorEmailDisplayName">
    <vt:lpwstr>Christian Breyer</vt:lpwstr>
  </property>
  <property fmtid="{D5CDD505-2E9C-101B-9397-08002B2CF9AE}" pid="7" name="_PreviousAdHocReviewCycleID">
    <vt:i4>-1507176904</vt:i4>
  </property>
</Properties>
</file>