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21"/>
  </p:notesMasterIdLst>
  <p:sldIdLst>
    <p:sldId id="256" r:id="rId5"/>
    <p:sldId id="285" r:id="rId6"/>
    <p:sldId id="356" r:id="rId7"/>
    <p:sldId id="355" r:id="rId8"/>
    <p:sldId id="357" r:id="rId9"/>
    <p:sldId id="358" r:id="rId10"/>
    <p:sldId id="349" r:id="rId11"/>
    <p:sldId id="347" r:id="rId12"/>
    <p:sldId id="348" r:id="rId13"/>
    <p:sldId id="340" r:id="rId14"/>
    <p:sldId id="353" r:id="rId15"/>
    <p:sldId id="350" r:id="rId16"/>
    <p:sldId id="352" r:id="rId17"/>
    <p:sldId id="345" r:id="rId18"/>
    <p:sldId id="351" r:id="rId19"/>
    <p:sldId id="259" r:id="rId2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52" autoAdjust="0"/>
    <p:restoredTop sz="94660"/>
  </p:normalViewPr>
  <p:slideViewPr>
    <p:cSldViewPr snapToGrid="0" snapToObjects="1">
      <p:cViewPr>
        <p:scale>
          <a:sx n="87" d="100"/>
          <a:sy n="87" d="100"/>
        </p:scale>
        <p:origin x="-7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230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290711944106001E-2"/>
          <c:y val="6.0881768665811679E-2"/>
          <c:w val="0.45641478686069348"/>
          <c:h val="0.7754974119545319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ln>
                <a:noFill/>
              </a:ln>
            </c:spPr>
          </c:dPt>
          <c:cat>
            <c:strRef>
              <c:f>Sheet1!$A$2:$A$8</c:f>
              <c:strCache>
                <c:ptCount val="7"/>
                <c:pt idx="0">
                  <c:v>Broad Instrument:  73%</c:v>
                </c:pt>
                <c:pt idx="1">
                  <c:v>Instrument for Pre-Accession Assistance:  12%</c:v>
                </c:pt>
                <c:pt idx="2">
                  <c:v>Humanitarian Aid:  9%</c:v>
                </c:pt>
                <c:pt idx="3">
                  <c:v>Common Foreign and Security Policy (CFSP):  2%</c:v>
                </c:pt>
                <c:pt idx="4">
                  <c:v>Flexibility Cushion:  2%</c:v>
                </c:pt>
                <c:pt idx="5">
                  <c:v>Overseas territories &amp; countries/ Greenland:   0,4%</c:v>
                </c:pt>
                <c:pt idx="6">
                  <c:v>Others:  1,06%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0.73</c:v>
                </c:pt>
                <c:pt idx="1">
                  <c:v>0.12</c:v>
                </c:pt>
                <c:pt idx="2">
                  <c:v>0.09</c:v>
                </c:pt>
                <c:pt idx="3">
                  <c:v>0.02</c:v>
                </c:pt>
                <c:pt idx="4">
                  <c:v>0.02</c:v>
                </c:pt>
                <c:pt idx="5">
                  <c:v>5.0000000000000001E-3</c:v>
                </c:pt>
                <c:pt idx="6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6"/>
      </c:pieChart>
    </c:plotArea>
    <c:legend>
      <c:legendPos val="r"/>
      <c:layout>
        <c:manualLayout>
          <c:xMode val="edge"/>
          <c:yMode val="edge"/>
          <c:x val="0.58059147211861672"/>
          <c:y val="8.3870860928505944E-2"/>
          <c:w val="0.39552943034898419"/>
          <c:h val="0.7362121565788351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4350F2F-634A-4B16-AB15-27E64B7EFF0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F6843A-DAAB-4D7C-89DD-04EE97FE95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31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38579" indent="-338579" algn="just">
              <a:lnSpc>
                <a:spcPct val="115000"/>
              </a:lnSpc>
              <a:spcAft>
                <a:spcPts val="592"/>
              </a:spcAft>
              <a:buFont typeface="Symbol"/>
              <a:buChar char=""/>
            </a:pPr>
            <a:r>
              <a:rPr lang="en-US" dirty="0">
                <a:latin typeface="Arial"/>
                <a:ea typeface="Times New Roman"/>
              </a:rPr>
              <a:t>This diagram shows how fragmented the current external financing architecture is. We have currently 19 different instruments and </a:t>
            </a:r>
            <a:r>
              <a:rPr lang="en-US" dirty="0" err="1">
                <a:latin typeface="Arial"/>
                <a:ea typeface="Times New Roman"/>
              </a:rPr>
              <a:t>programmes</a:t>
            </a:r>
            <a:r>
              <a:rPr lang="en-US" dirty="0">
                <a:latin typeface="Arial"/>
                <a:ea typeface="Times New Roman"/>
              </a:rPr>
              <a:t> plus the off-budget European Development Funds (EDF). As you can see, some of the instruments and </a:t>
            </a:r>
            <a:r>
              <a:rPr lang="en-US" dirty="0" err="1">
                <a:latin typeface="Arial"/>
                <a:ea typeface="Times New Roman"/>
              </a:rPr>
              <a:t>programmes</a:t>
            </a:r>
            <a:r>
              <a:rPr lang="en-US" dirty="0">
                <a:latin typeface="Arial"/>
                <a:ea typeface="Times New Roman"/>
              </a:rPr>
              <a:t> are rather minute compared to the large blocks: EDF, DCI, ENI, IPA and Humanitarian Aid…</a:t>
            </a:r>
            <a:endParaRPr lang="en-GB" sz="1100" dirty="0">
              <a:latin typeface="Times New Roman"/>
              <a:ea typeface="Times New Roman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A0341-D281-45CA-8354-B8828492000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521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38579" indent="-338579" algn="just">
              <a:lnSpc>
                <a:spcPct val="115000"/>
              </a:lnSpc>
              <a:spcAft>
                <a:spcPts val="592"/>
              </a:spcAft>
              <a:buFont typeface="Symbol"/>
              <a:buChar char=""/>
            </a:pPr>
            <a:endParaRPr lang="en-GB" sz="1100" dirty="0">
              <a:latin typeface="Times New Roman"/>
              <a:ea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A0341-D281-45CA-8354-B8828492000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727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10/15/2018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10/15/2018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rkus@caneurope.or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caneurope.org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251619" y="3338708"/>
            <a:ext cx="8640762" cy="1049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400" b="1" dirty="0">
                <a:solidFill>
                  <a:srgbClr val="2D3F90"/>
                </a:solidFill>
              </a:rPr>
              <a:t>EU </a:t>
            </a:r>
            <a:r>
              <a:rPr lang="en-US" sz="7400" b="1" dirty="0" smtClean="0">
                <a:solidFill>
                  <a:srgbClr val="2D3F90"/>
                </a:solidFill>
              </a:rPr>
              <a:t>Multiannual Financial Framework </a:t>
            </a:r>
            <a:r>
              <a:rPr lang="en-US" sz="7400" b="1" dirty="0">
                <a:solidFill>
                  <a:srgbClr val="2D3F90"/>
                </a:solidFill>
              </a:rPr>
              <a:t>post 2020 </a:t>
            </a:r>
            <a:br>
              <a:rPr lang="en-US" sz="7400" b="1" dirty="0">
                <a:solidFill>
                  <a:srgbClr val="2D3F90"/>
                </a:solidFill>
              </a:rPr>
            </a:br>
            <a:r>
              <a:rPr lang="en-US" sz="7400" dirty="0" smtClean="0">
                <a:solidFill>
                  <a:srgbClr val="2D3F90"/>
                </a:solidFill>
              </a:rPr>
              <a:t>External Financing Instruments Webinar</a:t>
            </a:r>
          </a:p>
          <a:p>
            <a:endParaRPr lang="en-US" sz="3200" dirty="0" smtClean="0">
              <a:solidFill>
                <a:srgbClr val="2D3F90"/>
              </a:solidFill>
            </a:endParaRPr>
          </a:p>
          <a:p>
            <a:r>
              <a:rPr lang="en-US" sz="5500" b="1" dirty="0" smtClean="0">
                <a:solidFill>
                  <a:schemeClr val="accent5"/>
                </a:solidFill>
              </a:rPr>
              <a:t>Wednesday October 10</a:t>
            </a:r>
            <a:r>
              <a:rPr lang="en-US" sz="5500" b="1" baseline="30000" dirty="0" smtClean="0">
                <a:solidFill>
                  <a:schemeClr val="accent5"/>
                </a:solidFill>
              </a:rPr>
              <a:t>th</a:t>
            </a:r>
            <a:r>
              <a:rPr lang="en-US" sz="5500" b="1" dirty="0" smtClean="0">
                <a:solidFill>
                  <a:schemeClr val="accent5"/>
                </a:solidFill>
              </a:rPr>
              <a:t> 2018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572000" y="5439159"/>
            <a:ext cx="4483923" cy="163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lnSpc>
                <a:spcPct val="102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102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102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102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102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lvl="0" algn="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US" altLang="en-US" sz="1400" dirty="0" smtClean="0">
                <a:solidFill>
                  <a:srgbClr val="2D3F90"/>
                </a:solidFill>
                <a:latin typeface="Calibri"/>
              </a:rPr>
              <a:t>Maeve </a:t>
            </a:r>
            <a:r>
              <a:rPr lang="en-US" altLang="en-US" sz="1400" dirty="0" err="1" smtClean="0">
                <a:solidFill>
                  <a:srgbClr val="2D3F90"/>
                </a:solidFill>
                <a:latin typeface="Calibri"/>
              </a:rPr>
              <a:t>McLynn</a:t>
            </a:r>
            <a:endParaRPr lang="en-US" altLang="en-US" sz="1400" dirty="0">
              <a:solidFill>
                <a:srgbClr val="2D3F90"/>
              </a:solidFill>
              <a:latin typeface="Calibri"/>
            </a:endParaRPr>
          </a:p>
          <a:p>
            <a:pPr lvl="0" algn="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US" altLang="en-US" sz="1400" dirty="0">
                <a:solidFill>
                  <a:srgbClr val="2D3F90"/>
                </a:solidFill>
                <a:latin typeface="Calibri"/>
              </a:rPr>
              <a:t>Climate Action Network (CAN) Europe </a:t>
            </a:r>
          </a:p>
          <a:p>
            <a:pPr lvl="0" algn="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US" altLang="en-US" sz="1400" dirty="0">
                <a:solidFill>
                  <a:srgbClr val="2D3F90"/>
                </a:solidFill>
                <a:latin typeface="Calibri"/>
              </a:rPr>
              <a:t>Finance and Subsidies Policy Coordinators</a:t>
            </a:r>
          </a:p>
          <a:p>
            <a:pPr lvl="0" algn="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US" altLang="en-US" sz="1400" dirty="0" smtClean="0">
                <a:solidFill>
                  <a:srgbClr val="2D3F90"/>
                </a:solidFill>
                <a:latin typeface="Calibri"/>
                <a:hlinkClick r:id="rId3"/>
              </a:rPr>
              <a:t>maeve@caneurope.org</a:t>
            </a:r>
            <a:endParaRPr lang="en-US" altLang="en-US" sz="1400" dirty="0">
              <a:solidFill>
                <a:srgbClr val="2D3F90"/>
              </a:solidFill>
              <a:latin typeface="Calibri"/>
            </a:endParaRPr>
          </a:p>
          <a:p>
            <a:pPr lvl="0" algn="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US" altLang="en-US" sz="1400" dirty="0">
                <a:solidFill>
                  <a:srgbClr val="2D3F90"/>
                </a:solidFill>
                <a:latin typeface="Calibri"/>
                <a:hlinkClick r:id="rId4"/>
              </a:rPr>
              <a:t>www.caneurope.org</a:t>
            </a:r>
            <a:endParaRPr lang="en-US" sz="1400" dirty="0">
              <a:solidFill>
                <a:srgbClr val="1DAB44"/>
              </a:solidFill>
            </a:endParaRPr>
          </a:p>
          <a:p>
            <a:pPr algn="ctr"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sz="1400" dirty="0">
              <a:solidFill>
                <a:srgbClr val="1DAB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081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18463"/>
            <a:ext cx="9144000" cy="836908"/>
          </a:xfrm>
        </p:spPr>
        <p:txBody>
          <a:bodyPr>
            <a:noAutofit/>
          </a:bodyPr>
          <a:lstStyle/>
          <a:p>
            <a:r>
              <a:rPr lang="en-GB" sz="3000" dirty="0" smtClean="0">
                <a:solidFill>
                  <a:schemeClr val="accent5"/>
                </a:solidFill>
              </a:rPr>
              <a:t>Notable shifts in political direction of external action </a:t>
            </a:r>
            <a:endParaRPr lang="en-IE" sz="3000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854" y="1146862"/>
            <a:ext cx="8714291" cy="51359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100" dirty="0"/>
              <a:t>The proposed Regulation </a:t>
            </a:r>
            <a:r>
              <a:rPr lang="en-IE" sz="2100" dirty="0" smtClean="0"/>
              <a:t>- </a:t>
            </a:r>
            <a:r>
              <a:rPr lang="en-IE" sz="2100" i="1" dirty="0" smtClean="0"/>
              <a:t>‘</a:t>
            </a:r>
            <a:r>
              <a:rPr lang="en-IE" sz="2100" i="1" dirty="0"/>
              <a:t>Neighbourhood, Development and International </a:t>
            </a:r>
            <a:r>
              <a:rPr lang="en-IE" sz="2100" i="1" dirty="0" smtClean="0"/>
              <a:t>Cooperation Instrument</a:t>
            </a:r>
            <a:r>
              <a:rPr lang="en-IE" sz="2100" i="1" dirty="0"/>
              <a:t>’ </a:t>
            </a:r>
            <a:r>
              <a:rPr lang="en-IE" sz="2100" dirty="0"/>
              <a:t>(NDICI) – </a:t>
            </a:r>
            <a:r>
              <a:rPr lang="en-IE" sz="2100" b="1" dirty="0" smtClean="0"/>
              <a:t>combines the objectives of EU Foreign Affairs and international development cooperation</a:t>
            </a:r>
          </a:p>
          <a:p>
            <a:pPr marL="0" indent="0">
              <a:buNone/>
            </a:pPr>
            <a:endParaRPr lang="en-GB" sz="2100" dirty="0" smtClean="0"/>
          </a:p>
          <a:p>
            <a:pPr marL="0" indent="0">
              <a:buNone/>
            </a:pPr>
            <a:r>
              <a:rPr lang="en-GB" sz="2100" dirty="0" smtClean="0"/>
              <a:t>The Regulation seeks </a:t>
            </a:r>
            <a:r>
              <a:rPr lang="en-GB" sz="2100" dirty="0"/>
              <a:t>to serve Agenda </a:t>
            </a:r>
            <a:r>
              <a:rPr lang="en-GB" sz="2100" dirty="0" smtClean="0"/>
              <a:t>2030, </a:t>
            </a:r>
            <a:r>
              <a:rPr lang="en-GB" sz="2100" dirty="0"/>
              <a:t>the European consensus on development</a:t>
            </a:r>
            <a:r>
              <a:rPr lang="en-GB" sz="2100" dirty="0" smtClean="0"/>
              <a:t>, and the </a:t>
            </a:r>
            <a:r>
              <a:rPr lang="en-GB" sz="2100" dirty="0"/>
              <a:t>Global Strategy on Foreign and Security </a:t>
            </a:r>
            <a:r>
              <a:rPr lang="en-GB" sz="2100" dirty="0" smtClean="0"/>
              <a:t>policy</a:t>
            </a:r>
            <a:endParaRPr lang="en-IE" sz="2200" dirty="0"/>
          </a:p>
          <a:p>
            <a:pPr marL="0" indent="0">
              <a:buNone/>
            </a:pPr>
            <a:endParaRPr lang="en-IE" sz="2100" dirty="0"/>
          </a:p>
          <a:p>
            <a:pPr marL="0" indent="0">
              <a:buNone/>
            </a:pPr>
            <a:r>
              <a:rPr lang="en-IE" sz="2100" dirty="0" smtClean="0"/>
              <a:t>Thus it promotes </a:t>
            </a:r>
            <a:r>
              <a:rPr lang="en-IE" sz="2100" dirty="0"/>
              <a:t>the </a:t>
            </a:r>
            <a:r>
              <a:rPr lang="en-IE" sz="2100" b="1" dirty="0"/>
              <a:t>EU’s interests, </a:t>
            </a:r>
            <a:r>
              <a:rPr lang="en-IE" sz="2100" b="1" dirty="0" smtClean="0"/>
              <a:t>objectives &amp; values</a:t>
            </a:r>
            <a:r>
              <a:rPr lang="en-IE" sz="2100" dirty="0" smtClean="0"/>
              <a:t> </a:t>
            </a:r>
            <a:r>
              <a:rPr lang="en-IE" sz="2100" dirty="0"/>
              <a:t>in neighbouring and partner </a:t>
            </a:r>
            <a:r>
              <a:rPr lang="en-IE" sz="2100" dirty="0" smtClean="0"/>
              <a:t>countries; demonstrates reaction to recent migration trends in the European Neighbourhood</a:t>
            </a:r>
          </a:p>
          <a:p>
            <a:pPr marL="0" indent="0">
              <a:buNone/>
            </a:pPr>
            <a:endParaRPr lang="en-GB" sz="2100" dirty="0"/>
          </a:p>
          <a:p>
            <a:pPr marL="0" indent="0">
              <a:buNone/>
            </a:pPr>
            <a:r>
              <a:rPr lang="en-IE" sz="2100" b="1" dirty="0" smtClean="0"/>
              <a:t>Simplification </a:t>
            </a:r>
            <a:r>
              <a:rPr lang="en-IE" sz="2100" b="1" dirty="0"/>
              <a:t>and flexibility </a:t>
            </a:r>
            <a:r>
              <a:rPr lang="en-IE" sz="2100" dirty="0"/>
              <a:t>key </a:t>
            </a:r>
            <a:r>
              <a:rPr lang="en-IE" sz="2100" dirty="0" smtClean="0"/>
              <a:t>aspects of the instruments to allow for funding unexpected challenges or trends</a:t>
            </a:r>
          </a:p>
          <a:p>
            <a:pPr marL="0" indent="0">
              <a:buNone/>
            </a:pP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99594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652"/>
            <a:ext cx="8229600" cy="763748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accent5"/>
                </a:solidFill>
              </a:rPr>
              <a:t>External Instruments </a:t>
            </a:r>
            <a:r>
              <a:rPr lang="en-GB" sz="3000" dirty="0" smtClean="0">
                <a:solidFill>
                  <a:schemeClr val="accent5"/>
                </a:solidFill>
              </a:rPr>
              <a:t>Architecture</a:t>
            </a:r>
            <a:endParaRPr lang="en-IE" sz="3000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968" y="1026762"/>
            <a:ext cx="8627806" cy="51085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400" b="1" dirty="0" smtClean="0"/>
              <a:t>Geographic Programmes €68 million </a:t>
            </a:r>
            <a:r>
              <a:rPr lang="en-IE" sz="2400" dirty="0" smtClean="0"/>
              <a:t>(priority) – receive the bulk of funding</a:t>
            </a:r>
          </a:p>
          <a:p>
            <a:pPr marL="0" indent="0">
              <a:buNone/>
            </a:pPr>
            <a:endParaRPr lang="en-IE" sz="2400" b="1" dirty="0" smtClean="0"/>
          </a:p>
          <a:p>
            <a:pPr marL="0" indent="0">
              <a:buNone/>
            </a:pPr>
            <a:r>
              <a:rPr lang="en-IE" sz="2400" b="1" dirty="0" smtClean="0"/>
              <a:t>Thematic </a:t>
            </a:r>
            <a:r>
              <a:rPr lang="en-IE" sz="2400" b="1" dirty="0"/>
              <a:t>Programmes </a:t>
            </a:r>
            <a:r>
              <a:rPr lang="en-IE" sz="2400" b="1" dirty="0" smtClean="0"/>
              <a:t>€7 </a:t>
            </a:r>
            <a:r>
              <a:rPr lang="en-IE" sz="2400" b="1" dirty="0"/>
              <a:t>million </a:t>
            </a:r>
            <a:r>
              <a:rPr lang="en-IE" sz="2400" dirty="0" smtClean="0"/>
              <a:t>(secondary) – smaller pot of funds that finance a number of core and small-scale projects</a:t>
            </a:r>
          </a:p>
          <a:p>
            <a:pPr marL="0" indent="0">
              <a:buNone/>
            </a:pPr>
            <a:endParaRPr lang="en-GB" sz="2400" b="1" dirty="0" smtClean="0"/>
          </a:p>
          <a:p>
            <a:pPr marL="0" indent="0">
              <a:buNone/>
            </a:pPr>
            <a:r>
              <a:rPr lang="en-GB" sz="2400" b="1" dirty="0" smtClean="0"/>
              <a:t>Rapid Response </a:t>
            </a:r>
            <a:r>
              <a:rPr lang="en-IE" sz="2400" b="1" dirty="0" smtClean="0"/>
              <a:t>€4 </a:t>
            </a:r>
            <a:r>
              <a:rPr lang="en-IE" sz="2400" b="1" dirty="0"/>
              <a:t>million</a:t>
            </a:r>
            <a:r>
              <a:rPr lang="en-GB" sz="2400" b="1" dirty="0" smtClean="0"/>
              <a:t> </a:t>
            </a:r>
            <a:r>
              <a:rPr lang="en-GB" sz="2400" dirty="0" smtClean="0"/>
              <a:t>(tertiary) – to support quick response to crises</a:t>
            </a:r>
            <a:endParaRPr lang="en-IE" sz="2400" dirty="0" smtClean="0"/>
          </a:p>
          <a:p>
            <a:pPr marL="0" indent="0">
              <a:buNone/>
            </a:pPr>
            <a:endParaRPr lang="en-IE" sz="2400" dirty="0" smtClean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3052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652"/>
            <a:ext cx="8229600" cy="763748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accent5"/>
                </a:solidFill>
              </a:rPr>
              <a:t>External Instruments </a:t>
            </a:r>
            <a:r>
              <a:rPr lang="en-GB" sz="3000" dirty="0" smtClean="0">
                <a:solidFill>
                  <a:schemeClr val="accent5"/>
                </a:solidFill>
              </a:rPr>
              <a:t>Architecture &amp; </a:t>
            </a:r>
            <a:r>
              <a:rPr lang="en-GB" sz="3000" dirty="0">
                <a:solidFill>
                  <a:schemeClr val="accent5"/>
                </a:solidFill>
              </a:rPr>
              <a:t>Climate Action</a:t>
            </a:r>
            <a:endParaRPr lang="en-IE" sz="3000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226" y="1026762"/>
            <a:ext cx="8922773" cy="50495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EC development cooperation through current &amp; proposed instruments does not support fossil fuel infrastructure</a:t>
            </a:r>
            <a:endParaRPr lang="en-IE" sz="2400" dirty="0" smtClean="0"/>
          </a:p>
          <a:p>
            <a:pPr marL="0" indent="0">
              <a:buNone/>
            </a:pPr>
            <a:endParaRPr lang="en-IE" sz="2400" dirty="0"/>
          </a:p>
          <a:p>
            <a:pPr marL="0" indent="0">
              <a:buNone/>
            </a:pPr>
            <a:r>
              <a:rPr lang="en-IE" sz="2400" dirty="0" smtClean="0"/>
              <a:t>Targeted climate </a:t>
            </a:r>
            <a:r>
              <a:rPr lang="en-IE" sz="2400" dirty="0"/>
              <a:t>action is covered in thematic programmes </a:t>
            </a:r>
            <a:r>
              <a:rPr lang="en-IE" sz="2400" dirty="0" smtClean="0"/>
              <a:t>(</a:t>
            </a:r>
            <a:r>
              <a:rPr lang="en-IE" sz="2400" b="1" dirty="0" smtClean="0">
                <a:solidFill>
                  <a:schemeClr val="accent1"/>
                </a:solidFill>
              </a:rPr>
              <a:t>Global Public Goods and Challenges</a:t>
            </a:r>
            <a:r>
              <a:rPr lang="en-IE" sz="2400" dirty="0" smtClean="0"/>
              <a:t> – </a:t>
            </a:r>
            <a:r>
              <a:rPr lang="en-IE" sz="2400" dirty="0"/>
              <a:t>budget of €3 </a:t>
            </a:r>
            <a:r>
              <a:rPr lang="en-IE" sz="2400" dirty="0" err="1"/>
              <a:t>mln</a:t>
            </a:r>
            <a:r>
              <a:rPr lang="en-IE" sz="2400" dirty="0"/>
              <a:t>)</a:t>
            </a:r>
          </a:p>
          <a:p>
            <a:pPr marL="0" indent="0">
              <a:buNone/>
            </a:pPr>
            <a:endParaRPr lang="en-IE" sz="2400" dirty="0"/>
          </a:p>
          <a:p>
            <a:pPr marL="0" indent="0">
              <a:buNone/>
            </a:pPr>
            <a:r>
              <a:rPr lang="en-IE" sz="2400" dirty="0"/>
              <a:t>But the </a:t>
            </a:r>
            <a:r>
              <a:rPr lang="en-IE" sz="2400" b="1" dirty="0">
                <a:solidFill>
                  <a:schemeClr val="accent1"/>
                </a:solidFill>
              </a:rPr>
              <a:t>25% climate action </a:t>
            </a:r>
            <a:r>
              <a:rPr lang="en-IE" sz="2400" dirty="0"/>
              <a:t>target for whole budget needs to be reflected &amp; operationalised across the Geographic Programmes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Opportunity in NDICI to make </a:t>
            </a:r>
            <a:r>
              <a:rPr lang="en-GB" sz="2400" dirty="0"/>
              <a:t>all </a:t>
            </a:r>
            <a:r>
              <a:rPr lang="en-GB" sz="2400" dirty="0" smtClean="0"/>
              <a:t>overseas support </a:t>
            </a:r>
            <a:r>
              <a:rPr lang="en-GB" sz="2400" dirty="0"/>
              <a:t>Paris </a:t>
            </a:r>
            <a:r>
              <a:rPr lang="en-GB" sz="2400" dirty="0" smtClean="0"/>
              <a:t>compatible; in particular support for NDC implementation, resilience-building &amp; longer term sustainable development plans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327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57484"/>
            <a:ext cx="8229600" cy="1143000"/>
          </a:xfrm>
        </p:spPr>
        <p:txBody>
          <a:bodyPr>
            <a:noAutofit/>
          </a:bodyPr>
          <a:lstStyle/>
          <a:p>
            <a:r>
              <a:rPr lang="en-GB" sz="2800" b="1" dirty="0" smtClean="0">
                <a:solidFill>
                  <a:schemeClr val="accent5"/>
                </a:solidFill>
              </a:rPr>
              <a:t>Brief Impressions of CSOs of the design of the Regulation</a:t>
            </a:r>
            <a:endParaRPr lang="en-IE" sz="2800" b="1" dirty="0">
              <a:solidFill>
                <a:schemeClr val="accent5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-132736" y="1342118"/>
            <a:ext cx="4040188" cy="639762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PROS</a:t>
            </a:r>
            <a:endParaRPr lang="en-IE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47484" y="1988197"/>
            <a:ext cx="4040188" cy="395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000" dirty="0" smtClean="0"/>
              <a:t>Less fragmentation </a:t>
            </a:r>
            <a:r>
              <a:rPr lang="en-IE" sz="2000" dirty="0"/>
              <a:t>of the numerous financial instruments, 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Overall a higher pot of money for external action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Mainstreams climate, environment, gender and aligns funding with development plans in partner countries</a:t>
            </a:r>
            <a:endParaRPr lang="en-IE" sz="2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102224" y="1208074"/>
            <a:ext cx="4041775" cy="64104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1"/>
                </a:solidFill>
              </a:rPr>
              <a:t>CONS</a:t>
            </a:r>
            <a:endParaRPr lang="en-IE" dirty="0">
              <a:solidFill>
                <a:schemeClr val="accent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102223" y="1963055"/>
            <a:ext cx="4041775" cy="39512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E" sz="2300" dirty="0" smtClean="0"/>
              <a:t>Not clear how </a:t>
            </a:r>
            <a:r>
              <a:rPr lang="en-IE" sz="2300" dirty="0"/>
              <a:t>it will guarantee sustainability, accountability or transparency </a:t>
            </a:r>
            <a:r>
              <a:rPr lang="en-IE" sz="2300" dirty="0" smtClean="0"/>
              <a:t>standards</a:t>
            </a:r>
          </a:p>
          <a:p>
            <a:pPr marL="0" indent="0">
              <a:buNone/>
            </a:pPr>
            <a:endParaRPr lang="en-IE" sz="2300" dirty="0"/>
          </a:p>
          <a:p>
            <a:pPr marL="0" indent="0">
              <a:buNone/>
            </a:pPr>
            <a:r>
              <a:rPr lang="en-GB" sz="2300" dirty="0"/>
              <a:t>Growing reliance on private financing and  blending instruments (EFSD+) – poses a risk to climate objectives &amp; action, particularly in lower-income countries &amp; </a:t>
            </a:r>
            <a:r>
              <a:rPr lang="en-GB" sz="2300" dirty="0" smtClean="0"/>
              <a:t>communities</a:t>
            </a:r>
          </a:p>
          <a:p>
            <a:pPr marL="0" indent="0">
              <a:buNone/>
            </a:pPr>
            <a:endParaRPr lang="en-GB" sz="2300" dirty="0"/>
          </a:p>
          <a:p>
            <a:pPr marL="0" indent="0">
              <a:buNone/>
            </a:pPr>
            <a:r>
              <a:rPr lang="en-GB" sz="2300" dirty="0" smtClean="0"/>
              <a:t>Heavy focus (and funding) on geographic programmes which don’t have a good track record on mainstreaming climate change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8400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1192"/>
            <a:ext cx="9144000" cy="963840"/>
          </a:xfrm>
        </p:spPr>
        <p:txBody>
          <a:bodyPr>
            <a:normAutofit fontScale="90000"/>
          </a:bodyPr>
          <a:lstStyle/>
          <a:p>
            <a:r>
              <a:rPr lang="en-GB" sz="3000" b="1" dirty="0" smtClean="0">
                <a:solidFill>
                  <a:schemeClr val="accent5"/>
                </a:solidFill>
              </a:rPr>
              <a:t>Links to Climate Convention &amp; Paris climate finance commitment</a:t>
            </a:r>
            <a:endParaRPr lang="en-IE" sz="3000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428" y="1676412"/>
            <a:ext cx="8527143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Increasing the share of climate action in EU external instruments will ensure that climate finance support will remain (at least) consistent &amp; (ideally) increase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Ongoing pressure on the EC and Member States to increase and guarantee </a:t>
            </a:r>
            <a:r>
              <a:rPr lang="en-GB" b="1" dirty="0" smtClean="0"/>
              <a:t>support to adaptation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EU budget brings into light </a:t>
            </a:r>
            <a:r>
              <a:rPr lang="en-GB" b="1" dirty="0" smtClean="0"/>
              <a:t>reporting and methodology </a:t>
            </a:r>
            <a:r>
              <a:rPr lang="en-GB" dirty="0" smtClean="0"/>
              <a:t>of climate finance, in parallel with UNFCCC discussions on methodology – opportunity to improve and better streamline EU reporting standards</a:t>
            </a:r>
          </a:p>
          <a:p>
            <a:endParaRPr lang="en-GB" dirty="0"/>
          </a:p>
          <a:p>
            <a:r>
              <a:rPr lang="en-GB" dirty="0" smtClean="0"/>
              <a:t>Tailored and coherent support for NDC implementation in developing countries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0685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1755"/>
          </a:xfrm>
        </p:spPr>
        <p:txBody>
          <a:bodyPr>
            <a:normAutofit/>
          </a:bodyPr>
          <a:lstStyle/>
          <a:p>
            <a:r>
              <a:rPr lang="en-GB" sz="3000" dirty="0" smtClean="0">
                <a:solidFill>
                  <a:schemeClr val="accent5"/>
                </a:solidFill>
              </a:rPr>
              <a:t>Advocacy Opportunities</a:t>
            </a:r>
            <a:endParaRPr lang="en-IE" sz="3000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1377"/>
            <a:ext cx="8229600" cy="497495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300" b="1" dirty="0" smtClean="0"/>
              <a:t>EU level: </a:t>
            </a:r>
          </a:p>
          <a:p>
            <a:r>
              <a:rPr lang="en-GB" sz="2300" dirty="0" smtClean="0"/>
              <a:t>European Parliament outreach (DEVE &amp; AFET Committees); building alliances with progressive MEPs</a:t>
            </a:r>
          </a:p>
          <a:p>
            <a:r>
              <a:rPr lang="en-GB" sz="2300" dirty="0" smtClean="0"/>
              <a:t>Perm Reps – especially large and medium donor countries; 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b="1" dirty="0" smtClean="0"/>
              <a:t>National level:</a:t>
            </a:r>
          </a:p>
          <a:p>
            <a:pPr marL="0" indent="0">
              <a:buNone/>
            </a:pPr>
            <a:r>
              <a:rPr lang="en-GB" sz="2300" dirty="0" smtClean="0"/>
              <a:t>Development &amp; environment ministries</a:t>
            </a:r>
          </a:p>
          <a:p>
            <a:pPr marL="0" indent="0">
              <a:buNone/>
            </a:pPr>
            <a:r>
              <a:rPr lang="en-GB" sz="2300" dirty="0" smtClean="0"/>
              <a:t>Busy year ahead of Foreign Affairs and General Affairs Council meetings; targeted messages to ministries &amp; Ministers</a:t>
            </a:r>
          </a:p>
          <a:p>
            <a:pPr marL="0" indent="0">
              <a:buNone/>
            </a:pPr>
            <a:r>
              <a:rPr lang="en-GB" sz="2300" dirty="0" smtClean="0"/>
              <a:t>For this, we need to Inform </a:t>
            </a:r>
            <a:r>
              <a:rPr lang="en-GB" sz="2300" dirty="0"/>
              <a:t>&amp; (ideally) </a:t>
            </a:r>
            <a:r>
              <a:rPr lang="en-GB" sz="2300" dirty="0" smtClean="0"/>
              <a:t>mobilise </a:t>
            </a:r>
            <a:r>
              <a:rPr lang="en-GB" sz="2300" dirty="0"/>
              <a:t>CAN Europe member groups to engage with their </a:t>
            </a:r>
            <a:r>
              <a:rPr lang="en-GB" sz="2300" dirty="0" smtClean="0"/>
              <a:t>governments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b="1" u="sng" dirty="0" smtClean="0"/>
              <a:t>Question: </a:t>
            </a:r>
          </a:p>
          <a:p>
            <a:pPr marL="0" indent="0">
              <a:buNone/>
            </a:pPr>
            <a:r>
              <a:rPr lang="en-GB" sz="2300" dirty="0" smtClean="0"/>
              <a:t>Do national groups need more information/resources/material on climate action in EU spending? </a:t>
            </a:r>
            <a:endParaRPr lang="en-IE" sz="2300" dirty="0"/>
          </a:p>
        </p:txBody>
      </p:sp>
    </p:spTree>
    <p:extLst>
      <p:ext uri="{BB962C8B-B14F-4D97-AF65-F5344CB8AC3E}">
        <p14:creationId xmlns:p14="http://schemas.microsoft.com/office/powerpoint/2010/main" val="11535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97111"/>
            <a:ext cx="8229600" cy="242905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102442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/>
          <p:cNvSpPr txBox="1">
            <a:spLocks/>
          </p:cNvSpPr>
          <p:nvPr/>
        </p:nvSpPr>
        <p:spPr>
          <a:xfrm>
            <a:off x="1143000" y="217307"/>
            <a:ext cx="6497053" cy="218900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3000" b="1" dirty="0" smtClean="0">
                <a:solidFill>
                  <a:srgbClr val="00B050"/>
                </a:solidFill>
              </a:rPr>
              <a:t>Important Backdrop</a:t>
            </a:r>
          </a:p>
          <a:p>
            <a:pPr marL="0" indent="0" algn="ctr">
              <a:buNone/>
            </a:pPr>
            <a:endParaRPr lang="en-GB" sz="2400" i="1" dirty="0" smtClean="0"/>
          </a:p>
          <a:p>
            <a:pPr marL="0" indent="0" algn="ctr">
              <a:buNone/>
            </a:pPr>
            <a:r>
              <a:rPr lang="en-GB" sz="2400" i="1" dirty="0" smtClean="0"/>
              <a:t>“</a:t>
            </a:r>
            <a:r>
              <a:rPr lang="en-GB" sz="2400" i="1" dirty="0"/>
              <a:t>Making finance flows consistent with a pathway towards low greenhouse gas emissions and climate-resilient development”</a:t>
            </a:r>
            <a:r>
              <a:rPr lang="de-DE" sz="1800" i="1" dirty="0"/>
              <a:t> </a:t>
            </a:r>
            <a:endParaRPr lang="de-DE" sz="1800" i="1" dirty="0" smtClean="0"/>
          </a:p>
          <a:p>
            <a:pPr marL="0" indent="0" algn="r">
              <a:buNone/>
            </a:pPr>
            <a:r>
              <a:rPr lang="de-DE" sz="2400" dirty="0"/>
              <a:t> </a:t>
            </a:r>
            <a:r>
              <a:rPr lang="de-DE" sz="2400" dirty="0" smtClean="0"/>
              <a:t>- </a:t>
            </a:r>
            <a:r>
              <a:rPr lang="de-DE" sz="2400" dirty="0" smtClean="0">
                <a:solidFill>
                  <a:schemeClr val="tx2"/>
                </a:solidFill>
              </a:rPr>
              <a:t>Paris </a:t>
            </a:r>
            <a:r>
              <a:rPr lang="de-DE" sz="2400" dirty="0">
                <a:solidFill>
                  <a:schemeClr val="tx2"/>
                </a:solidFill>
              </a:rPr>
              <a:t>Agreement, Article 2</a:t>
            </a:r>
            <a:endParaRPr lang="en-GB" sz="2400" dirty="0">
              <a:solidFill>
                <a:schemeClr val="tx2"/>
              </a:solidFill>
            </a:endParaRPr>
          </a:p>
          <a:p>
            <a:endParaRPr lang="en-GB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12" y="3243735"/>
            <a:ext cx="7628020" cy="2327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774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accent5"/>
                </a:solidFill>
              </a:rPr>
              <a:t>The </a:t>
            </a:r>
            <a:r>
              <a:rPr lang="en-GB" sz="3600" dirty="0" smtClean="0">
                <a:solidFill>
                  <a:schemeClr val="accent5"/>
                </a:solidFill>
              </a:rPr>
              <a:t>current MFF and </a:t>
            </a:r>
            <a:r>
              <a:rPr lang="en-GB" sz="3600" dirty="0">
                <a:solidFill>
                  <a:schemeClr val="accent5"/>
                </a:solidFill>
              </a:rPr>
              <a:t>climate finance commitments</a:t>
            </a:r>
            <a:endParaRPr lang="en-I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980"/>
            <a:ext cx="8337884" cy="4610184"/>
          </a:xfrm>
        </p:spPr>
        <p:txBody>
          <a:bodyPr>
            <a:normAutofit fontScale="92500"/>
          </a:bodyPr>
          <a:lstStyle/>
          <a:p>
            <a:r>
              <a:rPr lang="en-GB" sz="2800" b="1" dirty="0" smtClean="0"/>
              <a:t>20%</a:t>
            </a:r>
            <a:r>
              <a:rPr lang="en-GB" sz="2800" dirty="0" smtClean="0"/>
              <a:t> of the EU budget on </a:t>
            </a:r>
            <a:r>
              <a:rPr lang="en-GB" sz="2800" b="1" dirty="0" smtClean="0"/>
              <a:t>climate action </a:t>
            </a:r>
          </a:p>
          <a:p>
            <a:pPr marL="0" indent="0">
              <a:buNone/>
            </a:pPr>
            <a:endParaRPr lang="en-GB" sz="2800" dirty="0" smtClean="0"/>
          </a:p>
          <a:p>
            <a:r>
              <a:rPr lang="en-GB" sz="2800" dirty="0" smtClean="0"/>
              <a:t>For international climate finance, this equates to </a:t>
            </a:r>
            <a:r>
              <a:rPr lang="en-IE" sz="2800" b="1" dirty="0"/>
              <a:t>€14 </a:t>
            </a:r>
            <a:r>
              <a:rPr lang="en-IE" sz="2800" b="1" dirty="0" smtClean="0"/>
              <a:t>billion</a:t>
            </a:r>
            <a:r>
              <a:rPr lang="en-IE" sz="2800" dirty="0"/>
              <a:t> </a:t>
            </a:r>
            <a:r>
              <a:rPr lang="en-IE" sz="2800" dirty="0" smtClean="0"/>
              <a:t>over the 7-year budget period</a:t>
            </a:r>
          </a:p>
          <a:p>
            <a:pPr marL="0" indent="0">
              <a:buNone/>
            </a:pPr>
            <a:endParaRPr lang="en-IE" sz="2800" dirty="0" smtClean="0"/>
          </a:p>
          <a:p>
            <a:r>
              <a:rPr lang="en-IE" sz="2800" dirty="0" smtClean="0"/>
              <a:t>All in the form of</a:t>
            </a:r>
            <a:r>
              <a:rPr lang="en-IE" sz="2800" b="1" dirty="0"/>
              <a:t> </a:t>
            </a:r>
            <a:r>
              <a:rPr lang="en-IE" sz="2800" b="1" dirty="0" smtClean="0"/>
              <a:t>grants </a:t>
            </a:r>
            <a:r>
              <a:rPr lang="en-IE" sz="2800" b="1" dirty="0"/>
              <a:t>&amp; public </a:t>
            </a:r>
            <a:r>
              <a:rPr lang="en-IE" sz="2800" b="1" dirty="0" smtClean="0"/>
              <a:t>funding</a:t>
            </a:r>
          </a:p>
          <a:p>
            <a:pPr marL="0" indent="0">
              <a:buNone/>
            </a:pPr>
            <a:endParaRPr lang="en-GB" sz="2800" dirty="0"/>
          </a:p>
          <a:p>
            <a:r>
              <a:rPr lang="en-GB" sz="2800" dirty="0" smtClean="0"/>
              <a:t>Channelled mainly through the Development Cooperation Instrument (EU budget) and the European Development Fund (currently outside of the EU budget)</a:t>
            </a:r>
            <a:endParaRPr lang="en-IE" sz="2800" dirty="0" smtClean="0"/>
          </a:p>
          <a:p>
            <a:pPr marL="0" indent="0">
              <a:buNone/>
            </a:pP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02925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43"/>
            <a:ext cx="8229600" cy="567573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The current MFF and international climate finance in numbers</a:t>
            </a:r>
            <a:endParaRPr lang="en-IE" sz="24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883185"/>
              </p:ext>
            </p:extLst>
          </p:nvPr>
        </p:nvGraphicFramePr>
        <p:xfrm>
          <a:off x="336883" y="658302"/>
          <a:ext cx="8349917" cy="498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9101"/>
                <a:gridCol w="1029562"/>
                <a:gridCol w="1179095"/>
                <a:gridCol w="1275347"/>
                <a:gridCol w="1143000"/>
                <a:gridCol w="1118937"/>
                <a:gridCol w="1094875"/>
              </a:tblGrid>
              <a:tr h="9620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Mitigation, adaptation &amp; cross-cutting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2011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2012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2013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2014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2016</a:t>
                      </a:r>
                      <a:endParaRPr lang="en-IE" dirty="0"/>
                    </a:p>
                  </a:txBody>
                  <a:tcPr anchor="ctr"/>
                </a:tc>
              </a:tr>
              <a:tr h="114935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EU Budget</a:t>
                      </a:r>
                      <a:br>
                        <a:rPr lang="en-GB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b="1" dirty="0" err="1" smtClean="0">
                          <a:solidFill>
                            <a:schemeClr val="tx1"/>
                          </a:solidFill>
                        </a:rPr>
                        <a:t>est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IE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155 			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277 </a:t>
                      </a:r>
                      <a:endParaRPr lang="en-IE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650 </a:t>
                      </a:r>
                      <a:endParaRPr lang="en-IE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640 </a:t>
                      </a:r>
                      <a:endParaRPr lang="en-IE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992 	</a:t>
                      </a:r>
                    </a:p>
                    <a:p>
                      <a:pPr algn="ctr"/>
                      <a:endParaRPr lang="en-IE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b="1" i="0" dirty="0"/>
                    </a:p>
                  </a:txBody>
                  <a:tcPr/>
                </a:tc>
              </a:tr>
              <a:tr h="353647">
                <a:tc>
                  <a:txBody>
                    <a:bodyPr/>
                    <a:lstStyle/>
                    <a:p>
                      <a:endParaRPr lang="en-IE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149354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European Development Fund</a:t>
                      </a:r>
                    </a:p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GB" b="1" dirty="0" err="1" smtClean="0">
                          <a:solidFill>
                            <a:schemeClr val="tx1"/>
                          </a:solidFill>
                        </a:rPr>
                        <a:t>est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499	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418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41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523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1800" b="1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53647">
                <a:tc>
                  <a:txBody>
                    <a:bodyPr/>
                    <a:lstStyle/>
                    <a:p>
                      <a:endParaRPr lang="en-IE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84118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654	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959</a:t>
                      </a:r>
                      <a:endParaRPr lang="en-IE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1,068</a:t>
                      </a:r>
                      <a:endParaRPr lang="en-IE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 smtClean="0"/>
                        <a:t>681</a:t>
                      </a:r>
                      <a:endParaRPr lang="en-IE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1,515</a:t>
                      </a:r>
                      <a:endParaRPr lang="en-IE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2,732</a:t>
                      </a:r>
                      <a:endParaRPr lang="en-IE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6883" y="5810435"/>
            <a:ext cx="3994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Source: Act Alliance EU Report &amp; Briefing, 2018</a:t>
            </a:r>
            <a:endParaRPr lang="en-IE" sz="1400" b="1" dirty="0"/>
          </a:p>
        </p:txBody>
      </p:sp>
    </p:spTree>
    <p:extLst>
      <p:ext uri="{BB962C8B-B14F-4D97-AF65-F5344CB8AC3E}">
        <p14:creationId xmlns:p14="http://schemas.microsoft.com/office/powerpoint/2010/main" val="3797440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8334"/>
            <a:ext cx="8644128" cy="1143000"/>
          </a:xfrm>
        </p:spPr>
        <p:txBody>
          <a:bodyPr>
            <a:noAutofit/>
          </a:bodyPr>
          <a:lstStyle/>
          <a:p>
            <a:r>
              <a:rPr lang="en-GB" sz="2600" b="1" dirty="0"/>
              <a:t>The MFF and international climate finance in numbers (2)</a:t>
            </a:r>
            <a:endParaRPr lang="en-IE" sz="2600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271334"/>
            <a:ext cx="8698954" cy="4059936"/>
          </a:xfrm>
        </p:spPr>
      </p:pic>
    </p:spTree>
    <p:extLst>
      <p:ext uri="{BB962C8B-B14F-4D97-AF65-F5344CB8AC3E}">
        <p14:creationId xmlns:p14="http://schemas.microsoft.com/office/powerpoint/2010/main" val="1507540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47472" y="42991"/>
            <a:ext cx="8229600" cy="554418"/>
          </a:xfrm>
        </p:spPr>
        <p:txBody>
          <a:bodyPr>
            <a:normAutofit/>
          </a:bodyPr>
          <a:lstStyle/>
          <a:p>
            <a:r>
              <a:rPr lang="en-GB" sz="2000" b="1" dirty="0"/>
              <a:t>The MFF and international climate finance in numbers </a:t>
            </a:r>
            <a:r>
              <a:rPr lang="en-GB" sz="2000" b="1" dirty="0" smtClean="0"/>
              <a:t>(3)</a:t>
            </a:r>
            <a:endParaRPr lang="en-GB" alt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792480"/>
            <a:ext cx="8785225" cy="4459161"/>
          </a:xfrm>
        </p:spPr>
      </p:pic>
      <p:sp>
        <p:nvSpPr>
          <p:cNvPr id="2" name="TextBox 1"/>
          <p:cNvSpPr txBox="1"/>
          <p:nvPr/>
        </p:nvSpPr>
        <p:spPr>
          <a:xfrm>
            <a:off x="246444" y="5474208"/>
            <a:ext cx="70443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en-US" sz="1400" b="1" dirty="0"/>
              <a:t>The figure</a:t>
            </a:r>
            <a:r>
              <a:rPr lang="en-GB" altLang="en-US" sz="1400" b="1" dirty="0"/>
              <a:t> shows the adaptation-mitigation share over time.</a:t>
            </a:r>
            <a:br>
              <a:rPr lang="en-GB" altLang="en-US" sz="1400" b="1" dirty="0"/>
            </a:br>
            <a:r>
              <a:rPr lang="en-GB" altLang="en-US" sz="1400" b="1" dirty="0"/>
              <a:t>EC-EDF’s around 50% - 50%</a:t>
            </a:r>
            <a:br>
              <a:rPr lang="en-GB" altLang="en-US" sz="1400" b="1" dirty="0"/>
            </a:br>
            <a:r>
              <a:rPr lang="en-GB" altLang="en-US" sz="1400" b="1" dirty="0"/>
              <a:t>EIB </a:t>
            </a:r>
            <a:r>
              <a:rPr lang="en-GB" altLang="en-US" sz="1400" b="1" dirty="0" smtClean="0"/>
              <a:t>share of adaptation funding  </a:t>
            </a:r>
            <a:r>
              <a:rPr lang="en-GB" altLang="en-US" sz="1400" b="1" dirty="0"/>
              <a:t>has remained close to an average of 4% over the 2013-2016 </a:t>
            </a:r>
            <a:endParaRPr lang="en-IE" sz="1400" b="1" dirty="0"/>
          </a:p>
        </p:txBody>
      </p:sp>
    </p:spTree>
    <p:extLst>
      <p:ext uri="{BB962C8B-B14F-4D97-AF65-F5344CB8AC3E}">
        <p14:creationId xmlns:p14="http://schemas.microsoft.com/office/powerpoint/2010/main" val="646267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6631"/>
            <a:ext cx="8583561" cy="1303693"/>
          </a:xfrm>
        </p:spPr>
        <p:txBody>
          <a:bodyPr>
            <a:normAutofit/>
          </a:bodyPr>
          <a:lstStyle/>
          <a:p>
            <a:r>
              <a:rPr lang="en-GB" sz="3100" b="1" dirty="0" smtClean="0">
                <a:solidFill>
                  <a:srgbClr val="FF0000"/>
                </a:solidFill>
              </a:rPr>
              <a:t>New MFF Proposal</a:t>
            </a:r>
            <a:br>
              <a:rPr lang="en-GB" sz="3100" b="1" dirty="0" smtClean="0">
                <a:solidFill>
                  <a:srgbClr val="FF0000"/>
                </a:solidFill>
              </a:rPr>
            </a:br>
            <a:r>
              <a:rPr lang="en-GB" sz="2800" dirty="0" smtClean="0"/>
              <a:t>Fair and Balanced</a:t>
            </a:r>
            <a:br>
              <a:rPr lang="en-GB" sz="2800" dirty="0" smtClean="0"/>
            </a:br>
            <a:r>
              <a:rPr lang="en-GB" sz="1800" dirty="0" smtClean="0"/>
              <a:t>A new Architecture for the Future</a:t>
            </a:r>
            <a:endParaRPr lang="en-GB" sz="1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4014"/>
            <a:ext cx="9144000" cy="465851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1726084" cy="11967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2158" y="1412776"/>
            <a:ext cx="17876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billion euro, current prices</a:t>
            </a: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592529" y="3628104"/>
            <a:ext cx="2094271" cy="1821268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942010" y="3082844"/>
            <a:ext cx="1201990" cy="847074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93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71390"/>
            <a:ext cx="9144000" cy="5386610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5375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Current External Instruments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1726084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0155" y="216004"/>
            <a:ext cx="7931224" cy="1138138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New external </a:t>
            </a:r>
            <a:r>
              <a:rPr lang="en-GB" sz="3200" b="1" dirty="0">
                <a:solidFill>
                  <a:srgbClr val="FF0000"/>
                </a:solidFill>
              </a:rPr>
              <a:t>i</a:t>
            </a:r>
            <a:r>
              <a:rPr lang="en-GB" sz="3200" b="1" dirty="0" smtClean="0">
                <a:solidFill>
                  <a:srgbClr val="FF0000"/>
                </a:solidFill>
              </a:rPr>
              <a:t>nstruments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1726084" cy="11967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4" y="58772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>Total: EUR 123 </a:t>
            </a:r>
            <a:r>
              <a:rPr lang="en-GB" b="1" dirty="0" err="1" smtClean="0">
                <a:solidFill>
                  <a:srgbClr val="00B0F0"/>
                </a:solidFill>
              </a:rPr>
              <a:t>bn</a:t>
            </a:r>
            <a:endParaRPr lang="en-GB" b="1" dirty="0">
              <a:solidFill>
                <a:srgbClr val="00B0F0"/>
              </a:solidFill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227423"/>
              </p:ext>
            </p:extLst>
          </p:nvPr>
        </p:nvGraphicFramePr>
        <p:xfrm>
          <a:off x="79412" y="1523086"/>
          <a:ext cx="9064588" cy="5334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Oval 3"/>
          <p:cNvSpPr/>
          <p:nvPr/>
        </p:nvSpPr>
        <p:spPr>
          <a:xfrm>
            <a:off x="5515897" y="1858297"/>
            <a:ext cx="1681316" cy="75216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6149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AN Europe">
      <a:dk1>
        <a:sysClr val="windowText" lastClr="000000"/>
      </a:dk1>
      <a:lt1>
        <a:sysClr val="window" lastClr="FFFFFF"/>
      </a:lt1>
      <a:dk2>
        <a:srgbClr val="2D3F90"/>
      </a:dk2>
      <a:lt2>
        <a:srgbClr val="E9F0D0"/>
      </a:lt2>
      <a:accent1>
        <a:srgbClr val="3B62A9"/>
      </a:accent1>
      <a:accent2>
        <a:srgbClr val="6786C0"/>
      </a:accent2>
      <a:accent3>
        <a:srgbClr val="C1D76A"/>
      </a:accent3>
      <a:accent4>
        <a:srgbClr val="77BE6A"/>
      </a:accent4>
      <a:accent5>
        <a:srgbClr val="1DAB44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sharepoint/v3/field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1592</TotalTime>
  <Words>815</Words>
  <Application>Microsoft Office PowerPoint</Application>
  <PresentationFormat>On-screen Show (4:3)</PresentationFormat>
  <Paragraphs>119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The current MFF and climate finance commitments</vt:lpstr>
      <vt:lpstr>The current MFF and international climate finance in numbers</vt:lpstr>
      <vt:lpstr>The MFF and international climate finance in numbers (2)</vt:lpstr>
      <vt:lpstr>The MFF and international climate finance in numbers (3)</vt:lpstr>
      <vt:lpstr>New MFF Proposal Fair and Balanced A new Architecture for the Future</vt:lpstr>
      <vt:lpstr>Current External Instruments</vt:lpstr>
      <vt:lpstr>New external instruments</vt:lpstr>
      <vt:lpstr>Notable shifts in political direction of external action </vt:lpstr>
      <vt:lpstr>External Instruments Architecture</vt:lpstr>
      <vt:lpstr>External Instruments Architecture &amp; Climate Action</vt:lpstr>
      <vt:lpstr>Brief Impressions of CSOs of the design of the Regulation</vt:lpstr>
      <vt:lpstr>Links to Climate Convention &amp; Paris climate finance commitment</vt:lpstr>
      <vt:lpstr>Advocacy Opportunities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Rachel Simon</cp:lastModifiedBy>
  <cp:revision>235</cp:revision>
  <cp:lastPrinted>2018-03-27T13:43:10Z</cp:lastPrinted>
  <dcterms:created xsi:type="dcterms:W3CDTF">2010-04-12T23:12:02Z</dcterms:created>
  <dcterms:modified xsi:type="dcterms:W3CDTF">2018-10-15T08:26:22Z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